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3"/>
    <p:sldId id="278" r:id="rId4"/>
    <p:sldId id="307" r:id="rId5"/>
    <p:sldId id="306" r:id="rId6"/>
    <p:sldId id="305" r:id="rId7"/>
    <p:sldId id="389" r:id="rId8"/>
    <p:sldId id="406" r:id="rId9"/>
    <p:sldId id="407" r:id="rId11"/>
    <p:sldId id="408" r:id="rId12"/>
    <p:sldId id="268" r:id="rId13"/>
  </p:sldIdLst>
  <p:sldSz cx="9144000" cy="6858000" type="screen4x3"/>
  <p:notesSz cx="6858000" cy="9144000"/>
  <p:embeddedFontLst>
    <p:embeddedFont>
      <p:font typeface="微软雅黑" panose="020B0503020204020204" pitchFamily="34" charset="-122"/>
      <p:regular r:id="rId17"/>
    </p:embeddedFont>
    <p:embeddedFont>
      <p:font typeface="Tahoma" panose="020B0604030504040204" pitchFamily="34" charset="0"/>
      <p:regular r:id="rId18"/>
      <p:bold r:id="rId19"/>
    </p:embeddedFont>
    <p:embeddedFont>
      <p:font typeface="等线 Light" panose="02010600030101010101" charset="-122"/>
      <p:regular r:id="rId20"/>
    </p:embeddedFont>
    <p:embeddedFont>
      <p:font typeface="等线" panose="02010600030101010101" charset="-122"/>
      <p:regular r:id="rId21"/>
    </p:embeddedFont>
    <p:embeddedFont>
      <p:font typeface="Calibri" panose="020F0502020204030204" charset="0"/>
      <p:regular r:id="rId22"/>
      <p:bold r:id="rId23"/>
      <p:italic r:id="rId24"/>
      <p:boldItalic r:id="rId25"/>
    </p:embeddedFont>
    <p:embeddedFont>
      <p:font typeface="华文细黑" panose="02010600040101010101" pitchFamily="2" charset="-122"/>
      <p:regular r:id="rId26"/>
    </p:embeddedFont>
    <p:embeddedFont>
      <p:font typeface="黑体" panose="02010609060101010101" pitchFamily="2" charset="-122"/>
      <p:regular r:id="rId2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3399"/>
    <a:srgbClr val="FBAA67"/>
    <a:srgbClr val="8AE0D4"/>
    <a:srgbClr val="FC838C"/>
    <a:srgbClr val="FEFA9A"/>
    <a:srgbClr val="FFA9F8"/>
    <a:srgbClr val="AE6A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721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828" y="72"/>
      </p:cViewPr>
      <p:guideLst>
        <p:guide orient="horz" pos="228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font" Target="fonts/font11.fntdata"/><Relationship Id="rId26" Type="http://schemas.openxmlformats.org/officeDocument/2006/relationships/font" Target="fonts/font10.fntdata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6562" name="Rectangle 7"/>
          <p:cNvSpPr txBox="1">
            <a:spLocks noGrp="1"/>
          </p:cNvSpPr>
          <p:nvPr>
            <p:ph type="sldNum" sz="quarter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 eaLnBrk="1" hangingPunct="1"/>
            <a:fld id="{9A0DB2DC-4C9A-4742-B13C-FB6460FD3503}" type="slidenum">
              <a:rPr lang="en-US" altLang="zh-CN" sz="1200" dirty="0">
                <a:latin typeface="Times New Roman" panose="02020603050405020304" pitchFamily="18" charset="0"/>
              </a:rPr>
            </a:fld>
            <a:endParaRPr lang="en-US" altLang="zh-CN" sz="1200" dirty="0">
              <a:latin typeface="Times New Roman" panose="02020603050405020304" pitchFamily="18" charset="0"/>
            </a:endParaRPr>
          </a:p>
        </p:txBody>
      </p:sp>
      <p:sp>
        <p:nvSpPr>
          <p:cNvPr id="66563" name="Rectangle 2"/>
          <p:cNvSpPr>
            <a:spLocks noTextEdit="1"/>
          </p:cNvSpPr>
          <p:nvPr>
            <p:ph type="sldImg"/>
          </p:nvPr>
        </p:nvSpPr>
        <p:spPr/>
      </p:sp>
      <p:sp>
        <p:nvSpPr>
          <p:cNvPr id="66564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p>
            <a:pPr lvl="0" eaLnBrk="1" hangingPunct="1"/>
            <a:endParaRPr lang="zh-CN" altLang="zh-CN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7586" name="Rectangle 7"/>
          <p:cNvSpPr txBox="1">
            <a:spLocks noGrp="1"/>
          </p:cNvSpPr>
          <p:nvPr>
            <p:ph type="sldNum" sz="quarter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 eaLnBrk="1" hangingPunct="1"/>
            <a:fld id="{9A0DB2DC-4C9A-4742-B13C-FB6460FD3503}" type="slidenum">
              <a:rPr lang="en-US" altLang="zh-CN" sz="1200" dirty="0">
                <a:latin typeface="Times New Roman" panose="02020603050405020304" pitchFamily="18" charset="0"/>
              </a:rPr>
            </a:fld>
            <a:endParaRPr lang="en-US" altLang="zh-CN" sz="1200" dirty="0">
              <a:latin typeface="Times New Roman" panose="02020603050405020304" pitchFamily="18" charset="0"/>
            </a:endParaRPr>
          </a:p>
        </p:txBody>
      </p:sp>
      <p:sp>
        <p:nvSpPr>
          <p:cNvPr id="67587" name="Rectangle 2"/>
          <p:cNvSpPr>
            <a:spLocks noTextEdit="1"/>
          </p:cNvSpPr>
          <p:nvPr>
            <p:ph type="sldImg"/>
          </p:nvPr>
        </p:nvSpPr>
        <p:spPr/>
      </p:sp>
      <p:sp>
        <p:nvSpPr>
          <p:cNvPr id="67588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p>
            <a:pPr lvl="0" eaLnBrk="1" hangingPunct="1"/>
            <a:endParaRPr lang="zh-CN" altLang="zh-CN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427A-E204-440E-A98A-928861B4300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62C2C-89F0-4E38-8D3C-2E8FC236C0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427A-E204-440E-A98A-928861B4300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62C2C-89F0-4E38-8D3C-2E8FC236C0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427A-E204-440E-A98A-928861B4300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62C2C-89F0-4E38-8D3C-2E8FC236C0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7813"/>
            <a:ext cx="7772400" cy="1143000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4400" y="1600200"/>
            <a:ext cx="3810000" cy="4530725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76800" y="1600200"/>
            <a:ext cx="3810000" cy="4530725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  <a:endParaRPr lang="en-US" altLang="zh-CN" smtClean="0"/>
          </a:p>
          <a:p>
            <a:pPr lvl="1"/>
            <a:r>
              <a:rPr lang="en-US" altLang="zh-CN" smtClean="0"/>
              <a:t>Second level</a:t>
            </a:r>
            <a:endParaRPr lang="en-US" altLang="zh-CN" smtClean="0"/>
          </a:p>
          <a:p>
            <a:pPr lvl="2"/>
            <a:r>
              <a:rPr lang="en-US" altLang="zh-CN" smtClean="0"/>
              <a:t>Third level</a:t>
            </a:r>
            <a:endParaRPr lang="en-US" altLang="zh-CN" smtClean="0"/>
          </a:p>
          <a:p>
            <a:pPr lvl="3"/>
            <a:r>
              <a:rPr lang="en-US" altLang="zh-CN" smtClean="0"/>
              <a:t>Fourth level</a:t>
            </a:r>
            <a:endParaRPr lang="en-US" altLang="zh-CN" smtClean="0"/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blinds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427A-E204-440E-A98A-928861B4300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62C2C-89F0-4E38-8D3C-2E8FC236C0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427A-E204-440E-A98A-928861B4300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62C2C-89F0-4E38-8D3C-2E8FC236C0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427A-E204-440E-A98A-928861B4300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62C2C-89F0-4E38-8D3C-2E8FC236C0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427A-E204-440E-A98A-928861B4300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62C2C-89F0-4E38-8D3C-2E8FC236C0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427A-E204-440E-A98A-928861B4300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62C2C-89F0-4E38-8D3C-2E8FC236C0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427A-E204-440E-A98A-928861B4300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62C2C-89F0-4E38-8D3C-2E8FC236C0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427A-E204-440E-A98A-928861B4300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62C2C-89F0-4E38-8D3C-2E8FC236C0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427A-E204-440E-A98A-928861B4300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62C2C-89F0-4E38-8D3C-2E8FC236C0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CA427A-E204-440E-A98A-928861B4300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62C2C-89F0-4E38-8D3C-2E8FC236C0D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392045" y="2343150"/>
            <a:ext cx="436054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数字图像处理简介</a:t>
            </a:r>
            <a:endParaRPr lang="zh-CN" altLang="en-US" sz="4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28670" y="3488055"/>
            <a:ext cx="24872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  <a:latin typeface="黑体" panose="02010609060101010101" pitchFamily="2" charset="-122"/>
                <a:ea typeface="黑体" panose="02010609060101010101" pitchFamily="2" charset="-122"/>
              </a:rPr>
              <a:t>主讲人：司庆龙</a:t>
            </a:r>
            <a:endParaRPr lang="zh-CN" altLang="en-US" sz="2400">
              <a:solidFill>
                <a:schemeClr val="bg1"/>
              </a:solidFill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54523" y="1962150"/>
            <a:ext cx="9830838" cy="262151"/>
            <a:chOff x="54523" y="1681871"/>
            <a:chExt cx="9830838" cy="262151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523" y="1681871"/>
              <a:ext cx="280440" cy="262151"/>
            </a:xfrm>
            <a:prstGeom prst="rect">
              <a:avLst/>
            </a:prstGeom>
          </p:spPr>
        </p:pic>
        <p:pic>
          <p:nvPicPr>
            <p:cNvPr id="468" name="图片 46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2870" y="1681871"/>
              <a:ext cx="280440" cy="262150"/>
            </a:xfrm>
            <a:prstGeom prst="rect">
              <a:avLst/>
            </a:prstGeom>
          </p:spPr>
        </p:pic>
        <p:pic>
          <p:nvPicPr>
            <p:cNvPr id="469" name="图片 46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1217" y="1681871"/>
              <a:ext cx="280440" cy="262150"/>
            </a:xfrm>
            <a:prstGeom prst="rect">
              <a:avLst/>
            </a:prstGeom>
          </p:spPr>
        </p:pic>
        <p:pic>
          <p:nvPicPr>
            <p:cNvPr id="470" name="图片 46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09564" y="1681871"/>
              <a:ext cx="280440" cy="262151"/>
            </a:xfrm>
            <a:prstGeom prst="rect">
              <a:avLst/>
            </a:prstGeom>
          </p:spPr>
        </p:pic>
        <p:pic>
          <p:nvPicPr>
            <p:cNvPr id="471" name="图片 47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27911" y="1681871"/>
              <a:ext cx="280440" cy="262150"/>
            </a:xfrm>
            <a:prstGeom prst="rect">
              <a:avLst/>
            </a:prstGeom>
          </p:spPr>
        </p:pic>
        <p:pic>
          <p:nvPicPr>
            <p:cNvPr id="472" name="图片 47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46258" y="1681871"/>
              <a:ext cx="280440" cy="262150"/>
            </a:xfrm>
            <a:prstGeom prst="rect">
              <a:avLst/>
            </a:prstGeom>
          </p:spPr>
        </p:pic>
        <p:pic>
          <p:nvPicPr>
            <p:cNvPr id="473" name="图片 47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64605" y="1681871"/>
              <a:ext cx="280440" cy="262151"/>
            </a:xfrm>
            <a:prstGeom prst="rect">
              <a:avLst/>
            </a:prstGeom>
          </p:spPr>
        </p:pic>
        <p:pic>
          <p:nvPicPr>
            <p:cNvPr id="474" name="图片 47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82952" y="1681871"/>
              <a:ext cx="280440" cy="262150"/>
            </a:xfrm>
            <a:prstGeom prst="rect">
              <a:avLst/>
            </a:prstGeom>
          </p:spPr>
        </p:pic>
        <p:pic>
          <p:nvPicPr>
            <p:cNvPr id="475" name="图片 47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01299" y="1681871"/>
              <a:ext cx="280440" cy="262150"/>
            </a:xfrm>
            <a:prstGeom prst="rect">
              <a:avLst/>
            </a:prstGeom>
          </p:spPr>
        </p:pic>
        <p:pic>
          <p:nvPicPr>
            <p:cNvPr id="476" name="图片 47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19646" y="1681871"/>
              <a:ext cx="280440" cy="262151"/>
            </a:xfrm>
            <a:prstGeom prst="rect">
              <a:avLst/>
            </a:prstGeom>
          </p:spPr>
        </p:pic>
        <p:pic>
          <p:nvPicPr>
            <p:cNvPr id="477" name="图片 47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37993" y="1681871"/>
              <a:ext cx="280440" cy="262150"/>
            </a:xfrm>
            <a:prstGeom prst="rect">
              <a:avLst/>
            </a:prstGeom>
          </p:spPr>
        </p:pic>
        <p:pic>
          <p:nvPicPr>
            <p:cNvPr id="478" name="图片 47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56340" y="1681871"/>
              <a:ext cx="280440" cy="262150"/>
            </a:xfrm>
            <a:prstGeom prst="rect">
              <a:avLst/>
            </a:prstGeom>
          </p:spPr>
        </p:pic>
        <p:pic>
          <p:nvPicPr>
            <p:cNvPr id="479" name="图片 47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74687" y="1681871"/>
              <a:ext cx="280440" cy="262151"/>
            </a:xfrm>
            <a:prstGeom prst="rect">
              <a:avLst/>
            </a:prstGeom>
          </p:spPr>
        </p:pic>
        <p:pic>
          <p:nvPicPr>
            <p:cNvPr id="480" name="图片 47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93034" y="1681871"/>
              <a:ext cx="280440" cy="262150"/>
            </a:xfrm>
            <a:prstGeom prst="rect">
              <a:avLst/>
            </a:prstGeom>
          </p:spPr>
        </p:pic>
        <p:pic>
          <p:nvPicPr>
            <p:cNvPr id="481" name="图片 48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11381" y="1681871"/>
              <a:ext cx="280440" cy="262150"/>
            </a:xfrm>
            <a:prstGeom prst="rect">
              <a:avLst/>
            </a:prstGeom>
          </p:spPr>
        </p:pic>
        <p:pic>
          <p:nvPicPr>
            <p:cNvPr id="482" name="图片 48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29728" y="1681871"/>
              <a:ext cx="280440" cy="262151"/>
            </a:xfrm>
            <a:prstGeom prst="rect">
              <a:avLst/>
            </a:prstGeom>
          </p:spPr>
        </p:pic>
        <p:pic>
          <p:nvPicPr>
            <p:cNvPr id="483" name="图片 48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48075" y="1681871"/>
              <a:ext cx="280440" cy="262150"/>
            </a:xfrm>
            <a:prstGeom prst="rect">
              <a:avLst/>
            </a:prstGeom>
          </p:spPr>
        </p:pic>
        <p:pic>
          <p:nvPicPr>
            <p:cNvPr id="484" name="图片 48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84769" y="1681871"/>
              <a:ext cx="280440" cy="262150"/>
            </a:xfrm>
            <a:prstGeom prst="rect">
              <a:avLst/>
            </a:prstGeom>
          </p:spPr>
        </p:pic>
        <p:pic>
          <p:nvPicPr>
            <p:cNvPr id="485" name="图片 48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1463" y="1681871"/>
              <a:ext cx="280440" cy="262151"/>
            </a:xfrm>
            <a:prstGeom prst="rect">
              <a:avLst/>
            </a:prstGeom>
          </p:spPr>
        </p:pic>
        <p:pic>
          <p:nvPicPr>
            <p:cNvPr id="486" name="图片 48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58157" y="1681871"/>
              <a:ext cx="280440" cy="262150"/>
            </a:xfrm>
            <a:prstGeom prst="rect">
              <a:avLst/>
            </a:prstGeom>
          </p:spPr>
        </p:pic>
        <p:pic>
          <p:nvPicPr>
            <p:cNvPr id="487" name="图片 48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94851" y="1681871"/>
              <a:ext cx="280440" cy="262150"/>
            </a:xfrm>
            <a:prstGeom prst="rect">
              <a:avLst/>
            </a:prstGeom>
          </p:spPr>
        </p:pic>
        <p:pic>
          <p:nvPicPr>
            <p:cNvPr id="488" name="图片 48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31545" y="1681871"/>
              <a:ext cx="280440" cy="262151"/>
            </a:xfrm>
            <a:prstGeom prst="rect">
              <a:avLst/>
            </a:prstGeom>
          </p:spPr>
        </p:pic>
        <p:pic>
          <p:nvPicPr>
            <p:cNvPr id="491" name="图片 49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66422" y="1681871"/>
              <a:ext cx="280440" cy="262150"/>
            </a:xfrm>
            <a:prstGeom prst="rect">
              <a:avLst/>
            </a:prstGeom>
          </p:spPr>
        </p:pic>
        <p:pic>
          <p:nvPicPr>
            <p:cNvPr id="492" name="图片 49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03116" y="1681871"/>
              <a:ext cx="280440" cy="262150"/>
            </a:xfrm>
            <a:prstGeom prst="rect">
              <a:avLst/>
            </a:prstGeom>
          </p:spPr>
        </p:pic>
        <p:pic>
          <p:nvPicPr>
            <p:cNvPr id="493" name="图片 49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39810" y="1681871"/>
              <a:ext cx="280440" cy="262151"/>
            </a:xfrm>
            <a:prstGeom prst="rect">
              <a:avLst/>
            </a:prstGeom>
          </p:spPr>
        </p:pic>
        <p:pic>
          <p:nvPicPr>
            <p:cNvPr id="494" name="图片 49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76504" y="1681871"/>
              <a:ext cx="280440" cy="262150"/>
            </a:xfrm>
            <a:prstGeom prst="rect">
              <a:avLst/>
            </a:prstGeom>
          </p:spPr>
        </p:pic>
        <p:pic>
          <p:nvPicPr>
            <p:cNvPr id="495" name="图片 49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13198" y="1681871"/>
              <a:ext cx="280440" cy="262150"/>
            </a:xfrm>
            <a:prstGeom prst="rect">
              <a:avLst/>
            </a:prstGeom>
          </p:spPr>
        </p:pic>
        <p:pic>
          <p:nvPicPr>
            <p:cNvPr id="496" name="图片 49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49892" y="1681871"/>
              <a:ext cx="280440" cy="262151"/>
            </a:xfrm>
            <a:prstGeom prst="rect">
              <a:avLst/>
            </a:prstGeom>
          </p:spPr>
        </p:pic>
        <p:pic>
          <p:nvPicPr>
            <p:cNvPr id="502" name="图片 50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286586" y="1681871"/>
              <a:ext cx="280440" cy="262151"/>
            </a:xfrm>
            <a:prstGeom prst="rect">
              <a:avLst/>
            </a:prstGeom>
          </p:spPr>
        </p:pic>
        <p:pic>
          <p:nvPicPr>
            <p:cNvPr id="503" name="图片 50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68239" y="1681871"/>
              <a:ext cx="280440" cy="262150"/>
            </a:xfrm>
            <a:prstGeom prst="rect">
              <a:avLst/>
            </a:prstGeom>
          </p:spPr>
        </p:pic>
        <p:pic>
          <p:nvPicPr>
            <p:cNvPr id="504" name="图片 50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04921" y="1681871"/>
              <a:ext cx="280440" cy="262151"/>
            </a:xfrm>
            <a:prstGeom prst="rect">
              <a:avLst/>
            </a:prstGeom>
          </p:spPr>
        </p:pic>
      </p:grpSp>
      <p:grpSp>
        <p:nvGrpSpPr>
          <p:cNvPr id="505" name="组合 504"/>
          <p:cNvGrpSpPr/>
          <p:nvPr/>
        </p:nvGrpSpPr>
        <p:grpSpPr>
          <a:xfrm>
            <a:off x="2296828" y="4643224"/>
            <a:ext cx="9830838" cy="262151"/>
            <a:chOff x="54523" y="1681871"/>
            <a:chExt cx="9830838" cy="262151"/>
          </a:xfrm>
        </p:grpSpPr>
        <p:pic>
          <p:nvPicPr>
            <p:cNvPr id="506" name="图片 50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523" y="1681871"/>
              <a:ext cx="280440" cy="262151"/>
            </a:xfrm>
            <a:prstGeom prst="rect">
              <a:avLst/>
            </a:prstGeom>
          </p:spPr>
        </p:pic>
        <p:pic>
          <p:nvPicPr>
            <p:cNvPr id="507" name="图片 50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2870" y="1681871"/>
              <a:ext cx="280440" cy="262150"/>
            </a:xfrm>
            <a:prstGeom prst="rect">
              <a:avLst/>
            </a:prstGeom>
          </p:spPr>
        </p:pic>
        <p:pic>
          <p:nvPicPr>
            <p:cNvPr id="508" name="图片 50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1217" y="1681871"/>
              <a:ext cx="280440" cy="262150"/>
            </a:xfrm>
            <a:prstGeom prst="rect">
              <a:avLst/>
            </a:prstGeom>
          </p:spPr>
        </p:pic>
        <p:pic>
          <p:nvPicPr>
            <p:cNvPr id="509" name="图片 50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09564" y="1681871"/>
              <a:ext cx="280440" cy="262151"/>
            </a:xfrm>
            <a:prstGeom prst="rect">
              <a:avLst/>
            </a:prstGeom>
          </p:spPr>
        </p:pic>
        <p:pic>
          <p:nvPicPr>
            <p:cNvPr id="510" name="图片 50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27911" y="1681871"/>
              <a:ext cx="280440" cy="262150"/>
            </a:xfrm>
            <a:prstGeom prst="rect">
              <a:avLst/>
            </a:prstGeom>
          </p:spPr>
        </p:pic>
        <p:pic>
          <p:nvPicPr>
            <p:cNvPr id="511" name="图片 5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46258" y="1681871"/>
              <a:ext cx="280440" cy="262150"/>
            </a:xfrm>
            <a:prstGeom prst="rect">
              <a:avLst/>
            </a:prstGeom>
          </p:spPr>
        </p:pic>
        <p:pic>
          <p:nvPicPr>
            <p:cNvPr id="512" name="图片 5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64605" y="1681871"/>
              <a:ext cx="280440" cy="262151"/>
            </a:xfrm>
            <a:prstGeom prst="rect">
              <a:avLst/>
            </a:prstGeom>
          </p:spPr>
        </p:pic>
        <p:pic>
          <p:nvPicPr>
            <p:cNvPr id="513" name="图片 5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82952" y="1681871"/>
              <a:ext cx="280440" cy="262150"/>
            </a:xfrm>
            <a:prstGeom prst="rect">
              <a:avLst/>
            </a:prstGeom>
          </p:spPr>
        </p:pic>
        <p:pic>
          <p:nvPicPr>
            <p:cNvPr id="514" name="图片 51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01299" y="1681871"/>
              <a:ext cx="280440" cy="262150"/>
            </a:xfrm>
            <a:prstGeom prst="rect">
              <a:avLst/>
            </a:prstGeom>
          </p:spPr>
        </p:pic>
        <p:pic>
          <p:nvPicPr>
            <p:cNvPr id="515" name="图片 5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19646" y="1681871"/>
              <a:ext cx="280440" cy="262151"/>
            </a:xfrm>
            <a:prstGeom prst="rect">
              <a:avLst/>
            </a:prstGeom>
          </p:spPr>
        </p:pic>
        <p:pic>
          <p:nvPicPr>
            <p:cNvPr id="516" name="图片 5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37993" y="1681871"/>
              <a:ext cx="280440" cy="262150"/>
            </a:xfrm>
            <a:prstGeom prst="rect">
              <a:avLst/>
            </a:prstGeom>
          </p:spPr>
        </p:pic>
        <p:pic>
          <p:nvPicPr>
            <p:cNvPr id="517" name="图片 5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56340" y="1681871"/>
              <a:ext cx="280440" cy="262150"/>
            </a:xfrm>
            <a:prstGeom prst="rect">
              <a:avLst/>
            </a:prstGeom>
          </p:spPr>
        </p:pic>
        <p:pic>
          <p:nvPicPr>
            <p:cNvPr id="518" name="图片 51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74687" y="1681871"/>
              <a:ext cx="280440" cy="262151"/>
            </a:xfrm>
            <a:prstGeom prst="rect">
              <a:avLst/>
            </a:prstGeom>
          </p:spPr>
        </p:pic>
        <p:pic>
          <p:nvPicPr>
            <p:cNvPr id="519" name="图片 51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93034" y="1681871"/>
              <a:ext cx="280440" cy="262150"/>
            </a:xfrm>
            <a:prstGeom prst="rect">
              <a:avLst/>
            </a:prstGeom>
          </p:spPr>
        </p:pic>
        <p:pic>
          <p:nvPicPr>
            <p:cNvPr id="520" name="图片 5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11381" y="1681871"/>
              <a:ext cx="280440" cy="262150"/>
            </a:xfrm>
            <a:prstGeom prst="rect">
              <a:avLst/>
            </a:prstGeom>
          </p:spPr>
        </p:pic>
        <p:pic>
          <p:nvPicPr>
            <p:cNvPr id="521" name="图片 52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29728" y="1681871"/>
              <a:ext cx="280440" cy="262151"/>
            </a:xfrm>
            <a:prstGeom prst="rect">
              <a:avLst/>
            </a:prstGeom>
          </p:spPr>
        </p:pic>
        <p:pic>
          <p:nvPicPr>
            <p:cNvPr id="522" name="图片 52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48075" y="1681871"/>
              <a:ext cx="280440" cy="262150"/>
            </a:xfrm>
            <a:prstGeom prst="rect">
              <a:avLst/>
            </a:prstGeom>
          </p:spPr>
        </p:pic>
        <p:pic>
          <p:nvPicPr>
            <p:cNvPr id="523" name="图片 52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84769" y="1681871"/>
              <a:ext cx="280440" cy="262150"/>
            </a:xfrm>
            <a:prstGeom prst="rect">
              <a:avLst/>
            </a:prstGeom>
          </p:spPr>
        </p:pic>
        <p:pic>
          <p:nvPicPr>
            <p:cNvPr id="524" name="图片 52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1463" y="1681871"/>
              <a:ext cx="280440" cy="262151"/>
            </a:xfrm>
            <a:prstGeom prst="rect">
              <a:avLst/>
            </a:prstGeom>
          </p:spPr>
        </p:pic>
        <p:pic>
          <p:nvPicPr>
            <p:cNvPr id="525" name="图片 52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58157" y="1681871"/>
              <a:ext cx="280440" cy="262150"/>
            </a:xfrm>
            <a:prstGeom prst="rect">
              <a:avLst/>
            </a:prstGeom>
          </p:spPr>
        </p:pic>
        <p:pic>
          <p:nvPicPr>
            <p:cNvPr id="526" name="图片 52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94851" y="1681871"/>
              <a:ext cx="280440" cy="262150"/>
            </a:xfrm>
            <a:prstGeom prst="rect">
              <a:avLst/>
            </a:prstGeom>
          </p:spPr>
        </p:pic>
        <p:pic>
          <p:nvPicPr>
            <p:cNvPr id="527" name="图片 52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31545" y="1681871"/>
              <a:ext cx="280440" cy="262151"/>
            </a:xfrm>
            <a:prstGeom prst="rect">
              <a:avLst/>
            </a:prstGeom>
          </p:spPr>
        </p:pic>
        <p:pic>
          <p:nvPicPr>
            <p:cNvPr id="528" name="图片 5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66422" y="1681871"/>
              <a:ext cx="280440" cy="262150"/>
            </a:xfrm>
            <a:prstGeom prst="rect">
              <a:avLst/>
            </a:prstGeom>
          </p:spPr>
        </p:pic>
        <p:pic>
          <p:nvPicPr>
            <p:cNvPr id="529" name="图片 52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03116" y="1681871"/>
              <a:ext cx="280440" cy="262150"/>
            </a:xfrm>
            <a:prstGeom prst="rect">
              <a:avLst/>
            </a:prstGeom>
          </p:spPr>
        </p:pic>
        <p:pic>
          <p:nvPicPr>
            <p:cNvPr id="530" name="图片 52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39810" y="1681871"/>
              <a:ext cx="280440" cy="262151"/>
            </a:xfrm>
            <a:prstGeom prst="rect">
              <a:avLst/>
            </a:prstGeom>
          </p:spPr>
        </p:pic>
        <p:pic>
          <p:nvPicPr>
            <p:cNvPr id="531" name="图片 53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76504" y="1681871"/>
              <a:ext cx="280440" cy="262150"/>
            </a:xfrm>
            <a:prstGeom prst="rect">
              <a:avLst/>
            </a:prstGeom>
          </p:spPr>
        </p:pic>
        <p:pic>
          <p:nvPicPr>
            <p:cNvPr id="532" name="图片 53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13198" y="1681871"/>
              <a:ext cx="280440" cy="262150"/>
            </a:xfrm>
            <a:prstGeom prst="rect">
              <a:avLst/>
            </a:prstGeom>
          </p:spPr>
        </p:pic>
        <p:pic>
          <p:nvPicPr>
            <p:cNvPr id="533" name="图片 53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49892" y="1681871"/>
              <a:ext cx="280440" cy="262151"/>
            </a:xfrm>
            <a:prstGeom prst="rect">
              <a:avLst/>
            </a:prstGeom>
          </p:spPr>
        </p:pic>
        <p:pic>
          <p:nvPicPr>
            <p:cNvPr id="534" name="图片 53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286586" y="1681871"/>
              <a:ext cx="280440" cy="262151"/>
            </a:xfrm>
            <a:prstGeom prst="rect">
              <a:avLst/>
            </a:prstGeom>
          </p:spPr>
        </p:pic>
        <p:pic>
          <p:nvPicPr>
            <p:cNvPr id="535" name="图片 53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68239" y="1681871"/>
              <a:ext cx="280440" cy="262150"/>
            </a:xfrm>
            <a:prstGeom prst="rect">
              <a:avLst/>
            </a:prstGeom>
          </p:spPr>
        </p:pic>
        <p:pic>
          <p:nvPicPr>
            <p:cNvPr id="536" name="图片 53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04921" y="1681871"/>
              <a:ext cx="280440" cy="262151"/>
            </a:xfrm>
            <a:prstGeom prst="rect">
              <a:avLst/>
            </a:prstGeom>
          </p:spPr>
        </p:pic>
      </p:grpSp>
      <p:sp>
        <p:nvSpPr>
          <p:cNvPr id="537" name="矩形 536"/>
          <p:cNvSpPr/>
          <p:nvPr/>
        </p:nvSpPr>
        <p:spPr>
          <a:xfrm>
            <a:off x="2861786" y="3074422"/>
            <a:ext cx="294163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algn="ctr"/>
            <a:r>
              <a:rPr lang="zh-CN" altLang="en-US" sz="4000" b="1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</a:rPr>
              <a:t>感谢聆听</a:t>
            </a:r>
            <a:endParaRPr lang="zh-CN" altLang="en-US" sz="4000" b="1" dirty="0">
              <a:blipFill dpi="0" rotWithShape="1">
                <a:blip r:embed="rId3"/>
                <a:srcRect/>
                <a:stretch>
                  <a:fillRect/>
                </a:stretch>
              </a:blipFill>
            </a:endParaRPr>
          </a:p>
        </p:txBody>
      </p:sp>
      <p:sp>
        <p:nvSpPr>
          <p:cNvPr id="540" name="Freeform 5"/>
          <p:cNvSpPr>
            <a:spLocks noEditPoints="1"/>
          </p:cNvSpPr>
          <p:nvPr/>
        </p:nvSpPr>
        <p:spPr bwMode="auto">
          <a:xfrm>
            <a:off x="5893595" y="5300691"/>
            <a:ext cx="404812" cy="464964"/>
          </a:xfrm>
          <a:custGeom>
            <a:avLst/>
            <a:gdLst>
              <a:gd name="T0" fmla="*/ 24 w 241"/>
              <a:gd name="T1" fmla="*/ 114 h 277"/>
              <a:gd name="T2" fmla="*/ 40 w 241"/>
              <a:gd name="T3" fmla="*/ 96 h 277"/>
              <a:gd name="T4" fmla="*/ 35 w 241"/>
              <a:gd name="T5" fmla="*/ 7 h 277"/>
              <a:gd name="T6" fmla="*/ 71 w 241"/>
              <a:gd name="T7" fmla="*/ 70 h 277"/>
              <a:gd name="T8" fmla="*/ 133 w 241"/>
              <a:gd name="T9" fmla="*/ 86 h 277"/>
              <a:gd name="T10" fmla="*/ 206 w 241"/>
              <a:gd name="T11" fmla="*/ 153 h 277"/>
              <a:gd name="T12" fmla="*/ 231 w 241"/>
              <a:gd name="T13" fmla="*/ 223 h 277"/>
              <a:gd name="T14" fmla="*/ 178 w 241"/>
              <a:gd name="T15" fmla="*/ 276 h 277"/>
              <a:gd name="T16" fmla="*/ 111 w 241"/>
              <a:gd name="T17" fmla="*/ 235 h 277"/>
              <a:gd name="T18" fmla="*/ 39 w 241"/>
              <a:gd name="T19" fmla="*/ 170 h 277"/>
              <a:gd name="T20" fmla="*/ 79 w 241"/>
              <a:gd name="T21" fmla="*/ 206 h 277"/>
              <a:gd name="T22" fmla="*/ 22 w 241"/>
              <a:gd name="T23" fmla="*/ 71 h 277"/>
              <a:gd name="T24" fmla="*/ 31 w 241"/>
              <a:gd name="T25" fmla="*/ 82 h 277"/>
              <a:gd name="T26" fmla="*/ 34 w 241"/>
              <a:gd name="T27" fmla="*/ 74 h 277"/>
              <a:gd name="T28" fmla="*/ 21 w 241"/>
              <a:gd name="T29" fmla="*/ 8 h 277"/>
              <a:gd name="T30" fmla="*/ 31 w 241"/>
              <a:gd name="T31" fmla="*/ 72 h 277"/>
              <a:gd name="T32" fmla="*/ 122 w 241"/>
              <a:gd name="T33" fmla="*/ 92 h 277"/>
              <a:gd name="T34" fmla="*/ 73 w 241"/>
              <a:gd name="T35" fmla="*/ 78 h 277"/>
              <a:gd name="T36" fmla="*/ 66 w 241"/>
              <a:gd name="T37" fmla="*/ 97 h 277"/>
              <a:gd name="T38" fmla="*/ 57 w 241"/>
              <a:gd name="T39" fmla="*/ 118 h 277"/>
              <a:gd name="T40" fmla="*/ 47 w 241"/>
              <a:gd name="T41" fmla="*/ 99 h 277"/>
              <a:gd name="T42" fmla="*/ 42 w 241"/>
              <a:gd name="T43" fmla="*/ 155 h 277"/>
              <a:gd name="T44" fmla="*/ 106 w 241"/>
              <a:gd name="T45" fmla="*/ 221 h 277"/>
              <a:gd name="T46" fmla="*/ 184 w 241"/>
              <a:gd name="T47" fmla="*/ 265 h 277"/>
              <a:gd name="T48" fmla="*/ 235 w 241"/>
              <a:gd name="T49" fmla="*/ 206 h 277"/>
              <a:gd name="T50" fmla="*/ 162 w 241"/>
              <a:gd name="T51" fmla="*/ 119 h 277"/>
              <a:gd name="T52" fmla="*/ 58 w 241"/>
              <a:gd name="T53" fmla="*/ 80 h 277"/>
              <a:gd name="T54" fmla="*/ 21 w 241"/>
              <a:gd name="T55" fmla="*/ 11 h 277"/>
              <a:gd name="T56" fmla="*/ 47 w 241"/>
              <a:gd name="T57" fmla="*/ 87 h 277"/>
              <a:gd name="T58" fmla="*/ 146 w 241"/>
              <a:gd name="T59" fmla="*/ 256 h 277"/>
              <a:gd name="T60" fmla="*/ 155 w 241"/>
              <a:gd name="T61" fmla="*/ 264 h 277"/>
              <a:gd name="T62" fmla="*/ 58 w 241"/>
              <a:gd name="T63" fmla="*/ 111 h 277"/>
              <a:gd name="T64" fmla="*/ 66 w 241"/>
              <a:gd name="T65" fmla="*/ 103 h 277"/>
              <a:gd name="T66" fmla="*/ 59 w 241"/>
              <a:gd name="T67" fmla="*/ 109 h 277"/>
              <a:gd name="T68" fmla="*/ 56 w 241"/>
              <a:gd name="T69" fmla="*/ 61 h 277"/>
              <a:gd name="T70" fmla="*/ 45 w 241"/>
              <a:gd name="T71" fmla="*/ 27 h 277"/>
              <a:gd name="T72" fmla="*/ 55 w 241"/>
              <a:gd name="T73" fmla="*/ 43 h 277"/>
              <a:gd name="T74" fmla="*/ 132 w 241"/>
              <a:gd name="T75" fmla="*/ 252 h 277"/>
              <a:gd name="T76" fmla="*/ 141 w 241"/>
              <a:gd name="T77" fmla="*/ 259 h 277"/>
              <a:gd name="T78" fmla="*/ 5 w 241"/>
              <a:gd name="T79" fmla="*/ 29 h 277"/>
              <a:gd name="T80" fmla="*/ 11 w 241"/>
              <a:gd name="T81" fmla="*/ 48 h 277"/>
              <a:gd name="T82" fmla="*/ 161 w 241"/>
              <a:gd name="T83" fmla="*/ 115 h 277"/>
              <a:gd name="T84" fmla="*/ 22 w 241"/>
              <a:gd name="T85" fmla="*/ 3 h 277"/>
              <a:gd name="T86" fmla="*/ 99 w 241"/>
              <a:gd name="T87" fmla="*/ 220 h 277"/>
              <a:gd name="T88" fmla="*/ 71 w 241"/>
              <a:gd name="T89" fmla="*/ 196 h 277"/>
              <a:gd name="T90" fmla="*/ 15 w 241"/>
              <a:gd name="T91" fmla="*/ 7 h 277"/>
              <a:gd name="T92" fmla="*/ 234 w 241"/>
              <a:gd name="T93" fmla="*/ 187 h 277"/>
              <a:gd name="T94" fmla="*/ 141 w 241"/>
              <a:gd name="T95" fmla="*/ 94 h 277"/>
              <a:gd name="T96" fmla="*/ 31 w 241"/>
              <a:gd name="T97" fmla="*/ 105 h 277"/>
              <a:gd name="T98" fmla="*/ 74 w 241"/>
              <a:gd name="T99" fmla="*/ 201 h 277"/>
              <a:gd name="T100" fmla="*/ 93 w 241"/>
              <a:gd name="T101" fmla="*/ 215 h 277"/>
              <a:gd name="T102" fmla="*/ 91 w 241"/>
              <a:gd name="T103" fmla="*/ 213 h 277"/>
              <a:gd name="T104" fmla="*/ 56 w 241"/>
              <a:gd name="T105" fmla="*/ 114 h 277"/>
              <a:gd name="T106" fmla="*/ 98 w 241"/>
              <a:gd name="T107" fmla="*/ 219 h 277"/>
              <a:gd name="T108" fmla="*/ 62 w 241"/>
              <a:gd name="T109" fmla="*/ 72 h 277"/>
              <a:gd name="T110" fmla="*/ 132 w 241"/>
              <a:gd name="T111" fmla="*/ 93 h 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41" h="277">
                <a:moveTo>
                  <a:pt x="39" y="170"/>
                </a:moveTo>
                <a:cubicBezTo>
                  <a:pt x="39" y="170"/>
                  <a:pt x="39" y="170"/>
                  <a:pt x="38" y="170"/>
                </a:cubicBezTo>
                <a:cubicBezTo>
                  <a:pt x="37" y="170"/>
                  <a:pt x="37" y="169"/>
                  <a:pt x="37" y="168"/>
                </a:cubicBezTo>
                <a:cubicBezTo>
                  <a:pt x="37" y="167"/>
                  <a:pt x="37" y="166"/>
                  <a:pt x="37" y="165"/>
                </a:cubicBezTo>
                <a:cubicBezTo>
                  <a:pt x="36" y="162"/>
                  <a:pt x="35" y="159"/>
                  <a:pt x="35" y="157"/>
                </a:cubicBezTo>
                <a:cubicBezTo>
                  <a:pt x="33" y="152"/>
                  <a:pt x="32" y="147"/>
                  <a:pt x="31" y="142"/>
                </a:cubicBezTo>
                <a:cubicBezTo>
                  <a:pt x="29" y="135"/>
                  <a:pt x="27" y="129"/>
                  <a:pt x="26" y="123"/>
                </a:cubicBezTo>
                <a:cubicBezTo>
                  <a:pt x="25" y="120"/>
                  <a:pt x="25" y="117"/>
                  <a:pt x="24" y="114"/>
                </a:cubicBezTo>
                <a:cubicBezTo>
                  <a:pt x="24" y="113"/>
                  <a:pt x="24" y="112"/>
                  <a:pt x="25" y="110"/>
                </a:cubicBezTo>
                <a:cubicBezTo>
                  <a:pt x="25" y="109"/>
                  <a:pt x="25" y="109"/>
                  <a:pt x="24" y="108"/>
                </a:cubicBezTo>
                <a:cubicBezTo>
                  <a:pt x="24" y="107"/>
                  <a:pt x="24" y="107"/>
                  <a:pt x="24" y="106"/>
                </a:cubicBezTo>
                <a:cubicBezTo>
                  <a:pt x="24" y="106"/>
                  <a:pt x="25" y="105"/>
                  <a:pt x="25" y="105"/>
                </a:cubicBezTo>
                <a:cubicBezTo>
                  <a:pt x="26" y="105"/>
                  <a:pt x="27" y="104"/>
                  <a:pt x="28" y="104"/>
                </a:cubicBezTo>
                <a:cubicBezTo>
                  <a:pt x="28" y="103"/>
                  <a:pt x="29" y="103"/>
                  <a:pt x="30" y="103"/>
                </a:cubicBezTo>
                <a:cubicBezTo>
                  <a:pt x="33" y="101"/>
                  <a:pt x="36" y="98"/>
                  <a:pt x="40" y="96"/>
                </a:cubicBezTo>
                <a:cubicBezTo>
                  <a:pt x="40" y="96"/>
                  <a:pt x="40" y="96"/>
                  <a:pt x="40" y="96"/>
                </a:cubicBezTo>
                <a:cubicBezTo>
                  <a:pt x="39" y="94"/>
                  <a:pt x="39" y="93"/>
                  <a:pt x="37" y="92"/>
                </a:cubicBezTo>
                <a:cubicBezTo>
                  <a:pt x="31" y="86"/>
                  <a:pt x="25" y="80"/>
                  <a:pt x="20" y="73"/>
                </a:cubicBezTo>
                <a:cubicBezTo>
                  <a:pt x="14" y="66"/>
                  <a:pt x="10" y="57"/>
                  <a:pt x="7" y="49"/>
                </a:cubicBezTo>
                <a:cubicBezTo>
                  <a:pt x="5" y="44"/>
                  <a:pt x="3" y="39"/>
                  <a:pt x="2" y="34"/>
                </a:cubicBezTo>
                <a:cubicBezTo>
                  <a:pt x="0" y="26"/>
                  <a:pt x="0" y="19"/>
                  <a:pt x="2" y="12"/>
                </a:cubicBezTo>
                <a:cubicBezTo>
                  <a:pt x="4" y="8"/>
                  <a:pt x="7" y="4"/>
                  <a:pt x="11" y="2"/>
                </a:cubicBezTo>
                <a:cubicBezTo>
                  <a:pt x="14" y="0"/>
                  <a:pt x="18" y="0"/>
                  <a:pt x="21" y="1"/>
                </a:cubicBezTo>
                <a:cubicBezTo>
                  <a:pt x="26" y="2"/>
                  <a:pt x="31" y="4"/>
                  <a:pt x="35" y="7"/>
                </a:cubicBezTo>
                <a:cubicBezTo>
                  <a:pt x="43" y="12"/>
                  <a:pt x="49" y="19"/>
                  <a:pt x="54" y="27"/>
                </a:cubicBezTo>
                <a:cubicBezTo>
                  <a:pt x="56" y="31"/>
                  <a:pt x="58" y="35"/>
                  <a:pt x="59" y="40"/>
                </a:cubicBezTo>
                <a:cubicBezTo>
                  <a:pt x="62" y="48"/>
                  <a:pt x="64" y="57"/>
                  <a:pt x="65" y="65"/>
                </a:cubicBezTo>
                <a:cubicBezTo>
                  <a:pt x="66" y="68"/>
                  <a:pt x="66" y="71"/>
                  <a:pt x="66" y="74"/>
                </a:cubicBezTo>
                <a:cubicBezTo>
                  <a:pt x="66" y="74"/>
                  <a:pt x="66" y="74"/>
                  <a:pt x="66" y="75"/>
                </a:cubicBezTo>
                <a:cubicBezTo>
                  <a:pt x="67" y="75"/>
                  <a:pt x="67" y="74"/>
                  <a:pt x="67" y="74"/>
                </a:cubicBezTo>
                <a:cubicBezTo>
                  <a:pt x="66" y="72"/>
                  <a:pt x="66" y="72"/>
                  <a:pt x="68" y="71"/>
                </a:cubicBezTo>
                <a:cubicBezTo>
                  <a:pt x="69" y="70"/>
                  <a:pt x="70" y="70"/>
                  <a:pt x="71" y="70"/>
                </a:cubicBezTo>
                <a:cubicBezTo>
                  <a:pt x="73" y="69"/>
                  <a:pt x="75" y="68"/>
                  <a:pt x="77" y="69"/>
                </a:cubicBezTo>
                <a:cubicBezTo>
                  <a:pt x="79" y="70"/>
                  <a:pt x="81" y="71"/>
                  <a:pt x="83" y="72"/>
                </a:cubicBezTo>
                <a:cubicBezTo>
                  <a:pt x="84" y="72"/>
                  <a:pt x="85" y="72"/>
                  <a:pt x="86" y="73"/>
                </a:cubicBezTo>
                <a:cubicBezTo>
                  <a:pt x="89" y="74"/>
                  <a:pt x="93" y="75"/>
                  <a:pt x="97" y="76"/>
                </a:cubicBezTo>
                <a:cubicBezTo>
                  <a:pt x="103" y="78"/>
                  <a:pt x="109" y="80"/>
                  <a:pt x="116" y="82"/>
                </a:cubicBezTo>
                <a:cubicBezTo>
                  <a:pt x="119" y="83"/>
                  <a:pt x="122" y="83"/>
                  <a:pt x="125" y="84"/>
                </a:cubicBezTo>
                <a:cubicBezTo>
                  <a:pt x="125" y="84"/>
                  <a:pt x="125" y="84"/>
                  <a:pt x="125" y="84"/>
                </a:cubicBezTo>
                <a:cubicBezTo>
                  <a:pt x="128" y="85"/>
                  <a:pt x="130" y="85"/>
                  <a:pt x="133" y="86"/>
                </a:cubicBezTo>
                <a:cubicBezTo>
                  <a:pt x="135" y="86"/>
                  <a:pt x="138" y="87"/>
                  <a:pt x="140" y="89"/>
                </a:cubicBezTo>
                <a:cubicBezTo>
                  <a:pt x="143" y="91"/>
                  <a:pt x="145" y="93"/>
                  <a:pt x="148" y="95"/>
                </a:cubicBezTo>
                <a:cubicBezTo>
                  <a:pt x="152" y="98"/>
                  <a:pt x="155" y="102"/>
                  <a:pt x="158" y="106"/>
                </a:cubicBezTo>
                <a:cubicBezTo>
                  <a:pt x="161" y="108"/>
                  <a:pt x="164" y="111"/>
                  <a:pt x="166" y="114"/>
                </a:cubicBezTo>
                <a:cubicBezTo>
                  <a:pt x="169" y="116"/>
                  <a:pt x="172" y="118"/>
                  <a:pt x="174" y="121"/>
                </a:cubicBezTo>
                <a:cubicBezTo>
                  <a:pt x="180" y="127"/>
                  <a:pt x="185" y="133"/>
                  <a:pt x="191" y="138"/>
                </a:cubicBezTo>
                <a:cubicBezTo>
                  <a:pt x="192" y="140"/>
                  <a:pt x="194" y="141"/>
                  <a:pt x="195" y="142"/>
                </a:cubicBezTo>
                <a:cubicBezTo>
                  <a:pt x="199" y="146"/>
                  <a:pt x="202" y="149"/>
                  <a:pt x="206" y="153"/>
                </a:cubicBezTo>
                <a:cubicBezTo>
                  <a:pt x="209" y="156"/>
                  <a:pt x="212" y="159"/>
                  <a:pt x="216" y="162"/>
                </a:cubicBezTo>
                <a:cubicBezTo>
                  <a:pt x="219" y="165"/>
                  <a:pt x="222" y="168"/>
                  <a:pt x="225" y="171"/>
                </a:cubicBezTo>
                <a:cubicBezTo>
                  <a:pt x="229" y="175"/>
                  <a:pt x="233" y="179"/>
                  <a:pt x="236" y="184"/>
                </a:cubicBezTo>
                <a:cubicBezTo>
                  <a:pt x="238" y="187"/>
                  <a:pt x="240" y="190"/>
                  <a:pt x="241" y="194"/>
                </a:cubicBezTo>
                <a:cubicBezTo>
                  <a:pt x="241" y="195"/>
                  <a:pt x="241" y="196"/>
                  <a:pt x="241" y="197"/>
                </a:cubicBezTo>
                <a:cubicBezTo>
                  <a:pt x="241" y="200"/>
                  <a:pt x="241" y="203"/>
                  <a:pt x="240" y="207"/>
                </a:cubicBezTo>
                <a:cubicBezTo>
                  <a:pt x="240" y="210"/>
                  <a:pt x="239" y="213"/>
                  <a:pt x="237" y="216"/>
                </a:cubicBezTo>
                <a:cubicBezTo>
                  <a:pt x="235" y="218"/>
                  <a:pt x="233" y="220"/>
                  <a:pt x="231" y="223"/>
                </a:cubicBezTo>
                <a:cubicBezTo>
                  <a:pt x="227" y="227"/>
                  <a:pt x="224" y="232"/>
                  <a:pt x="220" y="236"/>
                </a:cubicBezTo>
                <a:cubicBezTo>
                  <a:pt x="219" y="238"/>
                  <a:pt x="217" y="239"/>
                  <a:pt x="216" y="241"/>
                </a:cubicBezTo>
                <a:cubicBezTo>
                  <a:pt x="214" y="243"/>
                  <a:pt x="213" y="245"/>
                  <a:pt x="211" y="247"/>
                </a:cubicBezTo>
                <a:cubicBezTo>
                  <a:pt x="208" y="252"/>
                  <a:pt x="204" y="257"/>
                  <a:pt x="199" y="261"/>
                </a:cubicBezTo>
                <a:cubicBezTo>
                  <a:pt x="198" y="262"/>
                  <a:pt x="197" y="263"/>
                  <a:pt x="196" y="264"/>
                </a:cubicBezTo>
                <a:cubicBezTo>
                  <a:pt x="193" y="267"/>
                  <a:pt x="190" y="269"/>
                  <a:pt x="188" y="271"/>
                </a:cubicBezTo>
                <a:cubicBezTo>
                  <a:pt x="186" y="272"/>
                  <a:pt x="184" y="273"/>
                  <a:pt x="182" y="274"/>
                </a:cubicBezTo>
                <a:cubicBezTo>
                  <a:pt x="181" y="275"/>
                  <a:pt x="179" y="275"/>
                  <a:pt x="178" y="276"/>
                </a:cubicBezTo>
                <a:cubicBezTo>
                  <a:pt x="177" y="276"/>
                  <a:pt x="175" y="276"/>
                  <a:pt x="174" y="276"/>
                </a:cubicBezTo>
                <a:cubicBezTo>
                  <a:pt x="170" y="277"/>
                  <a:pt x="166" y="276"/>
                  <a:pt x="162" y="276"/>
                </a:cubicBezTo>
                <a:cubicBezTo>
                  <a:pt x="161" y="275"/>
                  <a:pt x="160" y="275"/>
                  <a:pt x="158" y="275"/>
                </a:cubicBezTo>
                <a:cubicBezTo>
                  <a:pt x="155" y="274"/>
                  <a:pt x="153" y="272"/>
                  <a:pt x="150" y="270"/>
                </a:cubicBezTo>
                <a:cubicBezTo>
                  <a:pt x="147" y="268"/>
                  <a:pt x="144" y="265"/>
                  <a:pt x="141" y="262"/>
                </a:cubicBezTo>
                <a:cubicBezTo>
                  <a:pt x="140" y="262"/>
                  <a:pt x="139" y="261"/>
                  <a:pt x="138" y="260"/>
                </a:cubicBezTo>
                <a:cubicBezTo>
                  <a:pt x="133" y="255"/>
                  <a:pt x="127" y="250"/>
                  <a:pt x="122" y="245"/>
                </a:cubicBezTo>
                <a:cubicBezTo>
                  <a:pt x="118" y="242"/>
                  <a:pt x="115" y="239"/>
                  <a:pt x="111" y="235"/>
                </a:cubicBezTo>
                <a:cubicBezTo>
                  <a:pt x="111" y="235"/>
                  <a:pt x="110" y="234"/>
                  <a:pt x="110" y="234"/>
                </a:cubicBezTo>
                <a:cubicBezTo>
                  <a:pt x="103" y="228"/>
                  <a:pt x="95" y="223"/>
                  <a:pt x="88" y="217"/>
                </a:cubicBezTo>
                <a:cubicBezTo>
                  <a:pt x="79" y="210"/>
                  <a:pt x="70" y="201"/>
                  <a:pt x="62" y="193"/>
                </a:cubicBezTo>
                <a:cubicBezTo>
                  <a:pt x="59" y="189"/>
                  <a:pt x="55" y="185"/>
                  <a:pt x="51" y="181"/>
                </a:cubicBezTo>
                <a:cubicBezTo>
                  <a:pt x="49" y="178"/>
                  <a:pt x="46" y="176"/>
                  <a:pt x="43" y="173"/>
                </a:cubicBezTo>
                <a:cubicBezTo>
                  <a:pt x="42" y="173"/>
                  <a:pt x="41" y="172"/>
                  <a:pt x="40" y="172"/>
                </a:cubicBezTo>
                <a:cubicBezTo>
                  <a:pt x="40" y="172"/>
                  <a:pt x="39" y="171"/>
                  <a:pt x="39" y="171"/>
                </a:cubicBezTo>
                <a:cubicBezTo>
                  <a:pt x="39" y="171"/>
                  <a:pt x="39" y="171"/>
                  <a:pt x="39" y="170"/>
                </a:cubicBezTo>
                <a:close/>
                <a:moveTo>
                  <a:pt x="78" y="206"/>
                </a:moveTo>
                <a:cubicBezTo>
                  <a:pt x="79" y="206"/>
                  <a:pt x="80" y="207"/>
                  <a:pt x="81" y="208"/>
                </a:cubicBezTo>
                <a:cubicBezTo>
                  <a:pt x="81" y="208"/>
                  <a:pt x="81" y="208"/>
                  <a:pt x="81" y="208"/>
                </a:cubicBezTo>
                <a:cubicBezTo>
                  <a:pt x="83" y="210"/>
                  <a:pt x="86" y="212"/>
                  <a:pt x="88" y="215"/>
                </a:cubicBezTo>
                <a:cubicBezTo>
                  <a:pt x="88" y="215"/>
                  <a:pt x="89" y="215"/>
                  <a:pt x="89" y="215"/>
                </a:cubicBezTo>
                <a:cubicBezTo>
                  <a:pt x="89" y="215"/>
                  <a:pt x="88" y="214"/>
                  <a:pt x="88" y="214"/>
                </a:cubicBezTo>
                <a:cubicBezTo>
                  <a:pt x="86" y="212"/>
                  <a:pt x="83" y="210"/>
                  <a:pt x="81" y="208"/>
                </a:cubicBezTo>
                <a:cubicBezTo>
                  <a:pt x="80" y="207"/>
                  <a:pt x="79" y="206"/>
                  <a:pt x="79" y="206"/>
                </a:cubicBezTo>
                <a:cubicBezTo>
                  <a:pt x="78" y="205"/>
                  <a:pt x="77" y="204"/>
                  <a:pt x="76" y="204"/>
                </a:cubicBezTo>
                <a:cubicBezTo>
                  <a:pt x="77" y="205"/>
                  <a:pt x="78" y="205"/>
                  <a:pt x="78" y="206"/>
                </a:cubicBezTo>
                <a:close/>
                <a:moveTo>
                  <a:pt x="31" y="82"/>
                </a:moveTo>
                <a:cubicBezTo>
                  <a:pt x="31" y="83"/>
                  <a:pt x="31" y="83"/>
                  <a:pt x="32" y="83"/>
                </a:cubicBezTo>
                <a:cubicBezTo>
                  <a:pt x="32" y="83"/>
                  <a:pt x="32" y="83"/>
                  <a:pt x="32" y="83"/>
                </a:cubicBezTo>
                <a:cubicBezTo>
                  <a:pt x="31" y="83"/>
                  <a:pt x="31" y="83"/>
                  <a:pt x="31" y="82"/>
                </a:cubicBezTo>
                <a:cubicBezTo>
                  <a:pt x="31" y="82"/>
                  <a:pt x="30" y="82"/>
                  <a:pt x="30" y="81"/>
                </a:cubicBezTo>
                <a:cubicBezTo>
                  <a:pt x="27" y="78"/>
                  <a:pt x="25" y="74"/>
                  <a:pt x="22" y="71"/>
                </a:cubicBezTo>
                <a:cubicBezTo>
                  <a:pt x="20" y="68"/>
                  <a:pt x="19" y="65"/>
                  <a:pt x="17" y="62"/>
                </a:cubicBezTo>
                <a:cubicBezTo>
                  <a:pt x="14" y="58"/>
                  <a:pt x="12" y="54"/>
                  <a:pt x="10" y="51"/>
                </a:cubicBezTo>
                <a:cubicBezTo>
                  <a:pt x="10" y="50"/>
                  <a:pt x="9" y="49"/>
                  <a:pt x="9" y="48"/>
                </a:cubicBezTo>
                <a:cubicBezTo>
                  <a:pt x="9" y="48"/>
                  <a:pt x="9" y="48"/>
                  <a:pt x="8" y="47"/>
                </a:cubicBezTo>
                <a:cubicBezTo>
                  <a:pt x="8" y="48"/>
                  <a:pt x="8" y="48"/>
                  <a:pt x="9" y="48"/>
                </a:cubicBezTo>
                <a:cubicBezTo>
                  <a:pt x="11" y="54"/>
                  <a:pt x="13" y="59"/>
                  <a:pt x="16" y="64"/>
                </a:cubicBezTo>
                <a:cubicBezTo>
                  <a:pt x="20" y="70"/>
                  <a:pt x="25" y="76"/>
                  <a:pt x="30" y="81"/>
                </a:cubicBezTo>
                <a:cubicBezTo>
                  <a:pt x="30" y="82"/>
                  <a:pt x="30" y="82"/>
                  <a:pt x="31" y="82"/>
                </a:cubicBezTo>
                <a:close/>
                <a:moveTo>
                  <a:pt x="34" y="75"/>
                </a:moveTo>
                <a:cubicBezTo>
                  <a:pt x="34" y="75"/>
                  <a:pt x="34" y="75"/>
                  <a:pt x="34" y="75"/>
                </a:cubicBezTo>
                <a:cubicBezTo>
                  <a:pt x="35" y="76"/>
                  <a:pt x="36" y="77"/>
                  <a:pt x="36" y="78"/>
                </a:cubicBezTo>
                <a:cubicBezTo>
                  <a:pt x="37" y="80"/>
                  <a:pt x="38" y="81"/>
                  <a:pt x="40" y="83"/>
                </a:cubicBezTo>
                <a:cubicBezTo>
                  <a:pt x="40" y="83"/>
                  <a:pt x="40" y="83"/>
                  <a:pt x="40" y="83"/>
                </a:cubicBezTo>
                <a:cubicBezTo>
                  <a:pt x="38" y="80"/>
                  <a:pt x="36" y="77"/>
                  <a:pt x="34" y="75"/>
                </a:cubicBezTo>
                <a:cubicBezTo>
                  <a:pt x="34" y="75"/>
                  <a:pt x="34" y="75"/>
                  <a:pt x="34" y="75"/>
                </a:cubicBezTo>
                <a:cubicBezTo>
                  <a:pt x="34" y="74"/>
                  <a:pt x="34" y="74"/>
                  <a:pt x="34" y="74"/>
                </a:cubicBezTo>
                <a:cubicBezTo>
                  <a:pt x="31" y="70"/>
                  <a:pt x="29" y="67"/>
                  <a:pt x="27" y="63"/>
                </a:cubicBezTo>
                <a:cubicBezTo>
                  <a:pt x="25" y="60"/>
                  <a:pt x="22" y="56"/>
                  <a:pt x="21" y="52"/>
                </a:cubicBezTo>
                <a:cubicBezTo>
                  <a:pt x="19" y="48"/>
                  <a:pt x="18" y="44"/>
                  <a:pt x="17" y="40"/>
                </a:cubicBezTo>
                <a:cubicBezTo>
                  <a:pt x="15" y="37"/>
                  <a:pt x="15" y="33"/>
                  <a:pt x="14" y="30"/>
                </a:cubicBezTo>
                <a:cubicBezTo>
                  <a:pt x="14" y="27"/>
                  <a:pt x="14" y="23"/>
                  <a:pt x="15" y="20"/>
                </a:cubicBezTo>
                <a:cubicBezTo>
                  <a:pt x="15" y="18"/>
                  <a:pt x="16" y="15"/>
                  <a:pt x="17" y="13"/>
                </a:cubicBezTo>
                <a:cubicBezTo>
                  <a:pt x="18" y="10"/>
                  <a:pt x="20" y="8"/>
                  <a:pt x="23" y="8"/>
                </a:cubicBezTo>
                <a:cubicBezTo>
                  <a:pt x="22" y="8"/>
                  <a:pt x="21" y="8"/>
                  <a:pt x="21" y="8"/>
                </a:cubicBezTo>
                <a:cubicBezTo>
                  <a:pt x="18" y="7"/>
                  <a:pt x="16" y="8"/>
                  <a:pt x="15" y="10"/>
                </a:cubicBezTo>
                <a:cubicBezTo>
                  <a:pt x="14" y="12"/>
                  <a:pt x="13" y="15"/>
                  <a:pt x="12" y="17"/>
                </a:cubicBezTo>
                <a:cubicBezTo>
                  <a:pt x="12" y="21"/>
                  <a:pt x="12" y="24"/>
                  <a:pt x="12" y="27"/>
                </a:cubicBezTo>
                <a:cubicBezTo>
                  <a:pt x="12" y="29"/>
                  <a:pt x="12" y="31"/>
                  <a:pt x="13" y="33"/>
                </a:cubicBezTo>
                <a:cubicBezTo>
                  <a:pt x="14" y="37"/>
                  <a:pt x="15" y="41"/>
                  <a:pt x="17" y="44"/>
                </a:cubicBezTo>
                <a:cubicBezTo>
                  <a:pt x="18" y="47"/>
                  <a:pt x="20" y="51"/>
                  <a:pt x="21" y="54"/>
                </a:cubicBezTo>
                <a:cubicBezTo>
                  <a:pt x="23" y="59"/>
                  <a:pt x="26" y="63"/>
                  <a:pt x="28" y="68"/>
                </a:cubicBezTo>
                <a:cubicBezTo>
                  <a:pt x="29" y="69"/>
                  <a:pt x="30" y="71"/>
                  <a:pt x="31" y="72"/>
                </a:cubicBezTo>
                <a:cubicBezTo>
                  <a:pt x="32" y="72"/>
                  <a:pt x="32" y="72"/>
                  <a:pt x="33" y="73"/>
                </a:cubicBezTo>
                <a:cubicBezTo>
                  <a:pt x="33" y="74"/>
                  <a:pt x="34" y="74"/>
                  <a:pt x="34" y="75"/>
                </a:cubicBezTo>
                <a:close/>
                <a:moveTo>
                  <a:pt x="137" y="96"/>
                </a:moveTo>
                <a:cubicBezTo>
                  <a:pt x="136" y="97"/>
                  <a:pt x="136" y="97"/>
                  <a:pt x="134" y="97"/>
                </a:cubicBezTo>
                <a:cubicBezTo>
                  <a:pt x="134" y="97"/>
                  <a:pt x="134" y="97"/>
                  <a:pt x="134" y="97"/>
                </a:cubicBezTo>
                <a:cubicBezTo>
                  <a:pt x="132" y="95"/>
                  <a:pt x="130" y="94"/>
                  <a:pt x="127" y="93"/>
                </a:cubicBezTo>
                <a:cubicBezTo>
                  <a:pt x="127" y="93"/>
                  <a:pt x="126" y="93"/>
                  <a:pt x="125" y="93"/>
                </a:cubicBezTo>
                <a:cubicBezTo>
                  <a:pt x="124" y="92"/>
                  <a:pt x="123" y="92"/>
                  <a:pt x="122" y="92"/>
                </a:cubicBezTo>
                <a:cubicBezTo>
                  <a:pt x="119" y="91"/>
                  <a:pt x="115" y="90"/>
                  <a:pt x="112" y="89"/>
                </a:cubicBezTo>
                <a:cubicBezTo>
                  <a:pt x="111" y="89"/>
                  <a:pt x="110" y="88"/>
                  <a:pt x="110" y="88"/>
                </a:cubicBezTo>
                <a:cubicBezTo>
                  <a:pt x="108" y="88"/>
                  <a:pt x="107" y="88"/>
                  <a:pt x="105" y="88"/>
                </a:cubicBezTo>
                <a:cubicBezTo>
                  <a:pt x="101" y="87"/>
                  <a:pt x="96" y="86"/>
                  <a:pt x="92" y="84"/>
                </a:cubicBezTo>
                <a:cubicBezTo>
                  <a:pt x="89" y="82"/>
                  <a:pt x="85" y="80"/>
                  <a:pt x="81" y="78"/>
                </a:cubicBezTo>
                <a:cubicBezTo>
                  <a:pt x="80" y="78"/>
                  <a:pt x="80" y="78"/>
                  <a:pt x="79" y="78"/>
                </a:cubicBezTo>
                <a:cubicBezTo>
                  <a:pt x="78" y="77"/>
                  <a:pt x="77" y="77"/>
                  <a:pt x="76" y="77"/>
                </a:cubicBezTo>
                <a:cubicBezTo>
                  <a:pt x="75" y="77"/>
                  <a:pt x="74" y="77"/>
                  <a:pt x="73" y="78"/>
                </a:cubicBezTo>
                <a:cubicBezTo>
                  <a:pt x="72" y="78"/>
                  <a:pt x="72" y="78"/>
                  <a:pt x="71" y="78"/>
                </a:cubicBezTo>
                <a:cubicBezTo>
                  <a:pt x="71" y="78"/>
                  <a:pt x="71" y="78"/>
                  <a:pt x="71" y="77"/>
                </a:cubicBezTo>
                <a:cubicBezTo>
                  <a:pt x="70" y="78"/>
                  <a:pt x="68" y="79"/>
                  <a:pt x="67" y="81"/>
                </a:cubicBezTo>
                <a:cubicBezTo>
                  <a:pt x="68" y="81"/>
                  <a:pt x="68" y="82"/>
                  <a:pt x="67" y="83"/>
                </a:cubicBezTo>
                <a:cubicBezTo>
                  <a:pt x="67" y="83"/>
                  <a:pt x="67" y="83"/>
                  <a:pt x="67" y="83"/>
                </a:cubicBezTo>
                <a:cubicBezTo>
                  <a:pt x="66" y="84"/>
                  <a:pt x="66" y="84"/>
                  <a:pt x="66" y="85"/>
                </a:cubicBezTo>
                <a:cubicBezTo>
                  <a:pt x="66" y="89"/>
                  <a:pt x="66" y="92"/>
                  <a:pt x="66" y="96"/>
                </a:cubicBezTo>
                <a:cubicBezTo>
                  <a:pt x="66" y="96"/>
                  <a:pt x="66" y="97"/>
                  <a:pt x="66" y="97"/>
                </a:cubicBezTo>
                <a:cubicBezTo>
                  <a:pt x="66" y="97"/>
                  <a:pt x="66" y="97"/>
                  <a:pt x="67" y="98"/>
                </a:cubicBezTo>
                <a:cubicBezTo>
                  <a:pt x="69" y="98"/>
                  <a:pt x="71" y="99"/>
                  <a:pt x="72" y="100"/>
                </a:cubicBezTo>
                <a:cubicBezTo>
                  <a:pt x="74" y="101"/>
                  <a:pt x="75" y="103"/>
                  <a:pt x="75" y="104"/>
                </a:cubicBezTo>
                <a:cubicBezTo>
                  <a:pt x="75" y="107"/>
                  <a:pt x="76" y="109"/>
                  <a:pt x="75" y="112"/>
                </a:cubicBezTo>
                <a:cubicBezTo>
                  <a:pt x="74" y="113"/>
                  <a:pt x="73" y="115"/>
                  <a:pt x="72" y="116"/>
                </a:cubicBezTo>
                <a:cubicBezTo>
                  <a:pt x="70" y="118"/>
                  <a:pt x="67" y="118"/>
                  <a:pt x="65" y="119"/>
                </a:cubicBezTo>
                <a:cubicBezTo>
                  <a:pt x="64" y="119"/>
                  <a:pt x="63" y="119"/>
                  <a:pt x="63" y="119"/>
                </a:cubicBezTo>
                <a:cubicBezTo>
                  <a:pt x="61" y="119"/>
                  <a:pt x="59" y="119"/>
                  <a:pt x="57" y="118"/>
                </a:cubicBezTo>
                <a:cubicBezTo>
                  <a:pt x="55" y="117"/>
                  <a:pt x="54" y="116"/>
                  <a:pt x="53" y="114"/>
                </a:cubicBezTo>
                <a:cubicBezTo>
                  <a:pt x="53" y="114"/>
                  <a:pt x="53" y="113"/>
                  <a:pt x="53" y="113"/>
                </a:cubicBezTo>
                <a:cubicBezTo>
                  <a:pt x="52" y="111"/>
                  <a:pt x="52" y="109"/>
                  <a:pt x="52" y="107"/>
                </a:cubicBezTo>
                <a:cubicBezTo>
                  <a:pt x="53" y="104"/>
                  <a:pt x="55" y="101"/>
                  <a:pt x="57" y="99"/>
                </a:cubicBezTo>
                <a:cubicBezTo>
                  <a:pt x="58" y="99"/>
                  <a:pt x="59" y="98"/>
                  <a:pt x="59" y="98"/>
                </a:cubicBezTo>
                <a:cubicBezTo>
                  <a:pt x="59" y="95"/>
                  <a:pt x="59" y="92"/>
                  <a:pt x="59" y="89"/>
                </a:cubicBezTo>
                <a:cubicBezTo>
                  <a:pt x="59" y="90"/>
                  <a:pt x="58" y="90"/>
                  <a:pt x="58" y="90"/>
                </a:cubicBezTo>
                <a:cubicBezTo>
                  <a:pt x="54" y="93"/>
                  <a:pt x="50" y="96"/>
                  <a:pt x="47" y="99"/>
                </a:cubicBezTo>
                <a:cubicBezTo>
                  <a:pt x="45" y="100"/>
                  <a:pt x="44" y="101"/>
                  <a:pt x="43" y="102"/>
                </a:cubicBezTo>
                <a:cubicBezTo>
                  <a:pt x="41" y="104"/>
                  <a:pt x="39" y="106"/>
                  <a:pt x="37" y="108"/>
                </a:cubicBezTo>
                <a:cubicBezTo>
                  <a:pt x="35" y="109"/>
                  <a:pt x="34" y="111"/>
                  <a:pt x="32" y="113"/>
                </a:cubicBezTo>
                <a:cubicBezTo>
                  <a:pt x="32" y="113"/>
                  <a:pt x="32" y="114"/>
                  <a:pt x="32" y="114"/>
                </a:cubicBezTo>
                <a:cubicBezTo>
                  <a:pt x="32" y="114"/>
                  <a:pt x="32" y="115"/>
                  <a:pt x="32" y="115"/>
                </a:cubicBezTo>
                <a:cubicBezTo>
                  <a:pt x="33" y="117"/>
                  <a:pt x="34" y="119"/>
                  <a:pt x="34" y="121"/>
                </a:cubicBezTo>
                <a:cubicBezTo>
                  <a:pt x="35" y="125"/>
                  <a:pt x="37" y="130"/>
                  <a:pt x="38" y="135"/>
                </a:cubicBezTo>
                <a:cubicBezTo>
                  <a:pt x="40" y="141"/>
                  <a:pt x="41" y="148"/>
                  <a:pt x="42" y="155"/>
                </a:cubicBezTo>
                <a:cubicBezTo>
                  <a:pt x="43" y="157"/>
                  <a:pt x="43" y="159"/>
                  <a:pt x="42" y="161"/>
                </a:cubicBezTo>
                <a:cubicBezTo>
                  <a:pt x="42" y="162"/>
                  <a:pt x="42" y="163"/>
                  <a:pt x="43" y="164"/>
                </a:cubicBezTo>
                <a:cubicBezTo>
                  <a:pt x="45" y="166"/>
                  <a:pt x="47" y="168"/>
                  <a:pt x="49" y="169"/>
                </a:cubicBezTo>
                <a:cubicBezTo>
                  <a:pt x="55" y="174"/>
                  <a:pt x="60" y="179"/>
                  <a:pt x="66" y="184"/>
                </a:cubicBezTo>
                <a:cubicBezTo>
                  <a:pt x="69" y="187"/>
                  <a:pt x="72" y="189"/>
                  <a:pt x="74" y="192"/>
                </a:cubicBezTo>
                <a:cubicBezTo>
                  <a:pt x="77" y="195"/>
                  <a:pt x="80" y="197"/>
                  <a:pt x="83" y="200"/>
                </a:cubicBezTo>
                <a:cubicBezTo>
                  <a:pt x="88" y="205"/>
                  <a:pt x="93" y="210"/>
                  <a:pt x="98" y="214"/>
                </a:cubicBezTo>
                <a:cubicBezTo>
                  <a:pt x="100" y="216"/>
                  <a:pt x="103" y="219"/>
                  <a:pt x="106" y="221"/>
                </a:cubicBezTo>
                <a:cubicBezTo>
                  <a:pt x="109" y="224"/>
                  <a:pt x="113" y="226"/>
                  <a:pt x="117" y="228"/>
                </a:cubicBezTo>
                <a:cubicBezTo>
                  <a:pt x="121" y="232"/>
                  <a:pt x="125" y="235"/>
                  <a:pt x="129" y="238"/>
                </a:cubicBezTo>
                <a:cubicBezTo>
                  <a:pt x="133" y="241"/>
                  <a:pt x="137" y="245"/>
                  <a:pt x="141" y="249"/>
                </a:cubicBezTo>
                <a:cubicBezTo>
                  <a:pt x="146" y="253"/>
                  <a:pt x="151" y="257"/>
                  <a:pt x="156" y="262"/>
                </a:cubicBezTo>
                <a:cubicBezTo>
                  <a:pt x="158" y="263"/>
                  <a:pt x="159" y="264"/>
                  <a:pt x="161" y="264"/>
                </a:cubicBezTo>
                <a:cubicBezTo>
                  <a:pt x="164" y="266"/>
                  <a:pt x="167" y="267"/>
                  <a:pt x="171" y="268"/>
                </a:cubicBezTo>
                <a:cubicBezTo>
                  <a:pt x="173" y="269"/>
                  <a:pt x="175" y="269"/>
                  <a:pt x="176" y="268"/>
                </a:cubicBezTo>
                <a:cubicBezTo>
                  <a:pt x="179" y="268"/>
                  <a:pt x="182" y="267"/>
                  <a:pt x="184" y="265"/>
                </a:cubicBezTo>
                <a:cubicBezTo>
                  <a:pt x="187" y="263"/>
                  <a:pt x="190" y="261"/>
                  <a:pt x="193" y="259"/>
                </a:cubicBezTo>
                <a:cubicBezTo>
                  <a:pt x="198" y="254"/>
                  <a:pt x="203" y="249"/>
                  <a:pt x="208" y="244"/>
                </a:cubicBezTo>
                <a:cubicBezTo>
                  <a:pt x="209" y="242"/>
                  <a:pt x="211" y="240"/>
                  <a:pt x="213" y="238"/>
                </a:cubicBezTo>
                <a:cubicBezTo>
                  <a:pt x="215" y="236"/>
                  <a:pt x="217" y="234"/>
                  <a:pt x="220" y="231"/>
                </a:cubicBezTo>
                <a:cubicBezTo>
                  <a:pt x="221" y="230"/>
                  <a:pt x="222" y="228"/>
                  <a:pt x="223" y="227"/>
                </a:cubicBezTo>
                <a:cubicBezTo>
                  <a:pt x="226" y="223"/>
                  <a:pt x="229" y="219"/>
                  <a:pt x="232" y="215"/>
                </a:cubicBezTo>
                <a:cubicBezTo>
                  <a:pt x="233" y="214"/>
                  <a:pt x="233" y="213"/>
                  <a:pt x="234" y="211"/>
                </a:cubicBezTo>
                <a:cubicBezTo>
                  <a:pt x="234" y="210"/>
                  <a:pt x="235" y="208"/>
                  <a:pt x="235" y="206"/>
                </a:cubicBezTo>
                <a:cubicBezTo>
                  <a:pt x="235" y="204"/>
                  <a:pt x="234" y="201"/>
                  <a:pt x="234" y="198"/>
                </a:cubicBezTo>
                <a:cubicBezTo>
                  <a:pt x="234" y="196"/>
                  <a:pt x="233" y="195"/>
                  <a:pt x="232" y="194"/>
                </a:cubicBezTo>
                <a:cubicBezTo>
                  <a:pt x="228" y="188"/>
                  <a:pt x="224" y="183"/>
                  <a:pt x="219" y="177"/>
                </a:cubicBezTo>
                <a:cubicBezTo>
                  <a:pt x="215" y="172"/>
                  <a:pt x="211" y="167"/>
                  <a:pt x="206" y="161"/>
                </a:cubicBezTo>
                <a:cubicBezTo>
                  <a:pt x="203" y="158"/>
                  <a:pt x="200" y="155"/>
                  <a:pt x="197" y="152"/>
                </a:cubicBezTo>
                <a:cubicBezTo>
                  <a:pt x="192" y="147"/>
                  <a:pt x="188" y="143"/>
                  <a:pt x="183" y="138"/>
                </a:cubicBezTo>
                <a:cubicBezTo>
                  <a:pt x="183" y="138"/>
                  <a:pt x="182" y="137"/>
                  <a:pt x="181" y="137"/>
                </a:cubicBezTo>
                <a:cubicBezTo>
                  <a:pt x="175" y="131"/>
                  <a:pt x="168" y="125"/>
                  <a:pt x="162" y="119"/>
                </a:cubicBezTo>
                <a:cubicBezTo>
                  <a:pt x="159" y="116"/>
                  <a:pt x="155" y="114"/>
                  <a:pt x="152" y="111"/>
                </a:cubicBezTo>
                <a:cubicBezTo>
                  <a:pt x="150" y="108"/>
                  <a:pt x="147" y="106"/>
                  <a:pt x="144" y="103"/>
                </a:cubicBezTo>
                <a:cubicBezTo>
                  <a:pt x="143" y="102"/>
                  <a:pt x="142" y="100"/>
                  <a:pt x="141" y="99"/>
                </a:cubicBezTo>
                <a:cubicBezTo>
                  <a:pt x="139" y="98"/>
                  <a:pt x="138" y="97"/>
                  <a:pt x="137" y="96"/>
                </a:cubicBezTo>
                <a:close/>
                <a:moveTo>
                  <a:pt x="48" y="88"/>
                </a:moveTo>
                <a:cubicBezTo>
                  <a:pt x="50" y="87"/>
                  <a:pt x="52" y="85"/>
                  <a:pt x="54" y="84"/>
                </a:cubicBezTo>
                <a:cubicBezTo>
                  <a:pt x="55" y="83"/>
                  <a:pt x="57" y="82"/>
                  <a:pt x="58" y="81"/>
                </a:cubicBezTo>
                <a:cubicBezTo>
                  <a:pt x="58" y="81"/>
                  <a:pt x="59" y="81"/>
                  <a:pt x="58" y="80"/>
                </a:cubicBezTo>
                <a:cubicBezTo>
                  <a:pt x="58" y="79"/>
                  <a:pt x="58" y="77"/>
                  <a:pt x="58" y="76"/>
                </a:cubicBezTo>
                <a:cubicBezTo>
                  <a:pt x="57" y="73"/>
                  <a:pt x="57" y="70"/>
                  <a:pt x="56" y="67"/>
                </a:cubicBezTo>
                <a:cubicBezTo>
                  <a:pt x="55" y="64"/>
                  <a:pt x="55" y="62"/>
                  <a:pt x="54" y="60"/>
                </a:cubicBezTo>
                <a:cubicBezTo>
                  <a:pt x="52" y="53"/>
                  <a:pt x="51" y="47"/>
                  <a:pt x="48" y="41"/>
                </a:cubicBezTo>
                <a:cubicBezTo>
                  <a:pt x="46" y="34"/>
                  <a:pt x="43" y="28"/>
                  <a:pt x="39" y="22"/>
                </a:cubicBezTo>
                <a:cubicBezTo>
                  <a:pt x="36" y="19"/>
                  <a:pt x="34" y="16"/>
                  <a:pt x="31" y="13"/>
                </a:cubicBezTo>
                <a:cubicBezTo>
                  <a:pt x="29" y="12"/>
                  <a:pt x="27" y="11"/>
                  <a:pt x="25" y="10"/>
                </a:cubicBezTo>
                <a:cubicBezTo>
                  <a:pt x="23" y="10"/>
                  <a:pt x="22" y="10"/>
                  <a:pt x="21" y="11"/>
                </a:cubicBezTo>
                <a:cubicBezTo>
                  <a:pt x="19" y="12"/>
                  <a:pt x="18" y="14"/>
                  <a:pt x="18" y="15"/>
                </a:cubicBezTo>
                <a:cubicBezTo>
                  <a:pt x="17" y="18"/>
                  <a:pt x="16" y="21"/>
                  <a:pt x="16" y="24"/>
                </a:cubicBezTo>
                <a:cubicBezTo>
                  <a:pt x="16" y="26"/>
                  <a:pt x="16" y="28"/>
                  <a:pt x="16" y="30"/>
                </a:cubicBezTo>
                <a:cubicBezTo>
                  <a:pt x="17" y="34"/>
                  <a:pt x="18" y="38"/>
                  <a:pt x="19" y="42"/>
                </a:cubicBezTo>
                <a:cubicBezTo>
                  <a:pt x="21" y="48"/>
                  <a:pt x="23" y="53"/>
                  <a:pt x="26" y="59"/>
                </a:cubicBezTo>
                <a:cubicBezTo>
                  <a:pt x="29" y="63"/>
                  <a:pt x="32" y="68"/>
                  <a:pt x="35" y="72"/>
                </a:cubicBezTo>
                <a:cubicBezTo>
                  <a:pt x="38" y="77"/>
                  <a:pt x="42" y="82"/>
                  <a:pt x="45" y="86"/>
                </a:cubicBezTo>
                <a:cubicBezTo>
                  <a:pt x="45" y="87"/>
                  <a:pt x="46" y="87"/>
                  <a:pt x="47" y="87"/>
                </a:cubicBezTo>
                <a:cubicBezTo>
                  <a:pt x="47" y="88"/>
                  <a:pt x="48" y="88"/>
                  <a:pt x="48" y="88"/>
                </a:cubicBezTo>
                <a:close/>
                <a:moveTo>
                  <a:pt x="179" y="270"/>
                </a:moveTo>
                <a:cubicBezTo>
                  <a:pt x="179" y="270"/>
                  <a:pt x="179" y="270"/>
                  <a:pt x="179" y="270"/>
                </a:cubicBezTo>
                <a:cubicBezTo>
                  <a:pt x="179" y="270"/>
                  <a:pt x="179" y="270"/>
                  <a:pt x="178" y="270"/>
                </a:cubicBezTo>
                <a:cubicBezTo>
                  <a:pt x="175" y="271"/>
                  <a:pt x="173" y="271"/>
                  <a:pt x="170" y="270"/>
                </a:cubicBezTo>
                <a:cubicBezTo>
                  <a:pt x="167" y="269"/>
                  <a:pt x="164" y="268"/>
                  <a:pt x="161" y="267"/>
                </a:cubicBezTo>
                <a:cubicBezTo>
                  <a:pt x="159" y="266"/>
                  <a:pt x="157" y="265"/>
                  <a:pt x="155" y="263"/>
                </a:cubicBezTo>
                <a:cubicBezTo>
                  <a:pt x="152" y="261"/>
                  <a:pt x="149" y="258"/>
                  <a:pt x="146" y="256"/>
                </a:cubicBezTo>
                <a:cubicBezTo>
                  <a:pt x="142" y="253"/>
                  <a:pt x="139" y="249"/>
                  <a:pt x="135" y="246"/>
                </a:cubicBezTo>
                <a:cubicBezTo>
                  <a:pt x="131" y="242"/>
                  <a:pt x="127" y="239"/>
                  <a:pt x="123" y="236"/>
                </a:cubicBezTo>
                <a:cubicBezTo>
                  <a:pt x="119" y="233"/>
                  <a:pt x="115" y="230"/>
                  <a:pt x="111" y="227"/>
                </a:cubicBezTo>
                <a:cubicBezTo>
                  <a:pt x="110" y="226"/>
                  <a:pt x="109" y="226"/>
                  <a:pt x="108" y="225"/>
                </a:cubicBezTo>
                <a:cubicBezTo>
                  <a:pt x="108" y="225"/>
                  <a:pt x="108" y="226"/>
                  <a:pt x="108" y="226"/>
                </a:cubicBezTo>
                <a:cubicBezTo>
                  <a:pt x="112" y="229"/>
                  <a:pt x="115" y="232"/>
                  <a:pt x="118" y="235"/>
                </a:cubicBezTo>
                <a:cubicBezTo>
                  <a:pt x="123" y="240"/>
                  <a:pt x="128" y="245"/>
                  <a:pt x="134" y="250"/>
                </a:cubicBezTo>
                <a:cubicBezTo>
                  <a:pt x="140" y="255"/>
                  <a:pt x="147" y="261"/>
                  <a:pt x="155" y="264"/>
                </a:cubicBezTo>
                <a:cubicBezTo>
                  <a:pt x="158" y="266"/>
                  <a:pt x="160" y="267"/>
                  <a:pt x="163" y="269"/>
                </a:cubicBezTo>
                <a:cubicBezTo>
                  <a:pt x="164" y="270"/>
                  <a:pt x="166" y="271"/>
                  <a:pt x="168" y="271"/>
                </a:cubicBezTo>
                <a:cubicBezTo>
                  <a:pt x="169" y="271"/>
                  <a:pt x="170" y="272"/>
                  <a:pt x="171" y="272"/>
                </a:cubicBezTo>
                <a:cubicBezTo>
                  <a:pt x="171" y="272"/>
                  <a:pt x="172" y="272"/>
                  <a:pt x="173" y="272"/>
                </a:cubicBezTo>
                <a:cubicBezTo>
                  <a:pt x="175" y="272"/>
                  <a:pt x="177" y="271"/>
                  <a:pt x="179" y="270"/>
                </a:cubicBezTo>
                <a:close/>
                <a:moveTo>
                  <a:pt x="56" y="108"/>
                </a:moveTo>
                <a:cubicBezTo>
                  <a:pt x="56" y="108"/>
                  <a:pt x="56" y="109"/>
                  <a:pt x="56" y="109"/>
                </a:cubicBezTo>
                <a:cubicBezTo>
                  <a:pt x="57" y="110"/>
                  <a:pt x="57" y="111"/>
                  <a:pt x="58" y="111"/>
                </a:cubicBezTo>
                <a:cubicBezTo>
                  <a:pt x="60" y="113"/>
                  <a:pt x="62" y="113"/>
                  <a:pt x="64" y="114"/>
                </a:cubicBezTo>
                <a:cubicBezTo>
                  <a:pt x="64" y="114"/>
                  <a:pt x="65" y="114"/>
                  <a:pt x="66" y="114"/>
                </a:cubicBezTo>
                <a:cubicBezTo>
                  <a:pt x="67" y="113"/>
                  <a:pt x="68" y="113"/>
                  <a:pt x="69" y="112"/>
                </a:cubicBezTo>
                <a:cubicBezTo>
                  <a:pt x="69" y="112"/>
                  <a:pt x="69" y="112"/>
                  <a:pt x="70" y="111"/>
                </a:cubicBezTo>
                <a:cubicBezTo>
                  <a:pt x="70" y="110"/>
                  <a:pt x="71" y="108"/>
                  <a:pt x="71" y="106"/>
                </a:cubicBezTo>
                <a:cubicBezTo>
                  <a:pt x="71" y="104"/>
                  <a:pt x="70" y="103"/>
                  <a:pt x="68" y="102"/>
                </a:cubicBezTo>
                <a:cubicBezTo>
                  <a:pt x="68" y="102"/>
                  <a:pt x="68" y="102"/>
                  <a:pt x="68" y="102"/>
                </a:cubicBezTo>
                <a:cubicBezTo>
                  <a:pt x="67" y="102"/>
                  <a:pt x="66" y="102"/>
                  <a:pt x="66" y="103"/>
                </a:cubicBezTo>
                <a:cubicBezTo>
                  <a:pt x="66" y="103"/>
                  <a:pt x="66" y="103"/>
                  <a:pt x="66" y="103"/>
                </a:cubicBezTo>
                <a:cubicBezTo>
                  <a:pt x="67" y="105"/>
                  <a:pt x="66" y="106"/>
                  <a:pt x="66" y="107"/>
                </a:cubicBezTo>
                <a:cubicBezTo>
                  <a:pt x="66" y="107"/>
                  <a:pt x="65" y="107"/>
                  <a:pt x="65" y="108"/>
                </a:cubicBezTo>
                <a:cubicBezTo>
                  <a:pt x="66" y="108"/>
                  <a:pt x="66" y="108"/>
                  <a:pt x="66" y="108"/>
                </a:cubicBezTo>
                <a:cubicBezTo>
                  <a:pt x="66" y="109"/>
                  <a:pt x="65" y="110"/>
                  <a:pt x="64" y="110"/>
                </a:cubicBezTo>
                <a:cubicBezTo>
                  <a:pt x="63" y="110"/>
                  <a:pt x="62" y="110"/>
                  <a:pt x="62" y="108"/>
                </a:cubicBezTo>
                <a:cubicBezTo>
                  <a:pt x="61" y="109"/>
                  <a:pt x="61" y="109"/>
                  <a:pt x="61" y="109"/>
                </a:cubicBezTo>
                <a:cubicBezTo>
                  <a:pt x="60" y="109"/>
                  <a:pt x="59" y="109"/>
                  <a:pt x="59" y="109"/>
                </a:cubicBezTo>
                <a:cubicBezTo>
                  <a:pt x="58" y="108"/>
                  <a:pt x="57" y="108"/>
                  <a:pt x="56" y="108"/>
                </a:cubicBezTo>
                <a:close/>
                <a:moveTo>
                  <a:pt x="31" y="11"/>
                </a:moveTo>
                <a:cubicBezTo>
                  <a:pt x="31" y="11"/>
                  <a:pt x="31" y="11"/>
                  <a:pt x="31" y="11"/>
                </a:cubicBezTo>
                <a:cubicBezTo>
                  <a:pt x="31" y="11"/>
                  <a:pt x="32" y="11"/>
                  <a:pt x="32" y="12"/>
                </a:cubicBezTo>
                <a:cubicBezTo>
                  <a:pt x="33" y="13"/>
                  <a:pt x="35" y="15"/>
                  <a:pt x="36" y="16"/>
                </a:cubicBezTo>
                <a:cubicBezTo>
                  <a:pt x="42" y="23"/>
                  <a:pt x="46" y="31"/>
                  <a:pt x="50" y="39"/>
                </a:cubicBezTo>
                <a:cubicBezTo>
                  <a:pt x="51" y="42"/>
                  <a:pt x="52" y="45"/>
                  <a:pt x="53" y="48"/>
                </a:cubicBezTo>
                <a:cubicBezTo>
                  <a:pt x="54" y="52"/>
                  <a:pt x="55" y="56"/>
                  <a:pt x="56" y="61"/>
                </a:cubicBezTo>
                <a:cubicBezTo>
                  <a:pt x="58" y="65"/>
                  <a:pt x="59" y="70"/>
                  <a:pt x="60" y="74"/>
                </a:cubicBezTo>
                <a:cubicBezTo>
                  <a:pt x="60" y="74"/>
                  <a:pt x="60" y="75"/>
                  <a:pt x="60" y="75"/>
                </a:cubicBezTo>
                <a:cubicBezTo>
                  <a:pt x="60" y="75"/>
                  <a:pt x="60" y="75"/>
                  <a:pt x="60" y="75"/>
                </a:cubicBezTo>
                <a:cubicBezTo>
                  <a:pt x="60" y="73"/>
                  <a:pt x="60" y="72"/>
                  <a:pt x="60" y="71"/>
                </a:cubicBezTo>
                <a:cubicBezTo>
                  <a:pt x="59" y="67"/>
                  <a:pt x="58" y="63"/>
                  <a:pt x="57" y="59"/>
                </a:cubicBezTo>
                <a:cubicBezTo>
                  <a:pt x="56" y="55"/>
                  <a:pt x="55" y="51"/>
                  <a:pt x="54" y="47"/>
                </a:cubicBezTo>
                <a:cubicBezTo>
                  <a:pt x="54" y="46"/>
                  <a:pt x="54" y="46"/>
                  <a:pt x="54" y="45"/>
                </a:cubicBezTo>
                <a:cubicBezTo>
                  <a:pt x="51" y="39"/>
                  <a:pt x="48" y="33"/>
                  <a:pt x="45" y="27"/>
                </a:cubicBezTo>
                <a:cubicBezTo>
                  <a:pt x="42" y="22"/>
                  <a:pt x="39" y="17"/>
                  <a:pt x="34" y="13"/>
                </a:cubicBezTo>
                <a:cubicBezTo>
                  <a:pt x="34" y="12"/>
                  <a:pt x="33" y="12"/>
                  <a:pt x="31" y="11"/>
                </a:cubicBezTo>
                <a:close/>
                <a:moveTo>
                  <a:pt x="31" y="8"/>
                </a:moveTo>
                <a:cubicBezTo>
                  <a:pt x="33" y="9"/>
                  <a:pt x="34" y="10"/>
                  <a:pt x="36" y="11"/>
                </a:cubicBezTo>
                <a:cubicBezTo>
                  <a:pt x="38" y="13"/>
                  <a:pt x="40" y="15"/>
                  <a:pt x="42" y="16"/>
                </a:cubicBezTo>
                <a:cubicBezTo>
                  <a:pt x="44" y="19"/>
                  <a:pt x="46" y="22"/>
                  <a:pt x="47" y="25"/>
                </a:cubicBezTo>
                <a:cubicBezTo>
                  <a:pt x="50" y="31"/>
                  <a:pt x="53" y="36"/>
                  <a:pt x="55" y="42"/>
                </a:cubicBezTo>
                <a:cubicBezTo>
                  <a:pt x="55" y="43"/>
                  <a:pt x="55" y="43"/>
                  <a:pt x="55" y="43"/>
                </a:cubicBezTo>
                <a:cubicBezTo>
                  <a:pt x="55" y="43"/>
                  <a:pt x="55" y="42"/>
                  <a:pt x="55" y="42"/>
                </a:cubicBezTo>
                <a:cubicBezTo>
                  <a:pt x="54" y="36"/>
                  <a:pt x="53" y="31"/>
                  <a:pt x="50" y="26"/>
                </a:cubicBezTo>
                <a:cubicBezTo>
                  <a:pt x="48" y="23"/>
                  <a:pt x="46" y="20"/>
                  <a:pt x="43" y="17"/>
                </a:cubicBezTo>
                <a:cubicBezTo>
                  <a:pt x="42" y="15"/>
                  <a:pt x="39" y="13"/>
                  <a:pt x="37" y="11"/>
                </a:cubicBezTo>
                <a:cubicBezTo>
                  <a:pt x="35" y="10"/>
                  <a:pt x="33" y="8"/>
                  <a:pt x="31" y="8"/>
                </a:cubicBezTo>
                <a:close/>
                <a:moveTo>
                  <a:pt x="131" y="251"/>
                </a:moveTo>
                <a:cubicBezTo>
                  <a:pt x="131" y="251"/>
                  <a:pt x="131" y="251"/>
                  <a:pt x="131" y="251"/>
                </a:cubicBezTo>
                <a:cubicBezTo>
                  <a:pt x="132" y="251"/>
                  <a:pt x="132" y="252"/>
                  <a:pt x="132" y="252"/>
                </a:cubicBezTo>
                <a:cubicBezTo>
                  <a:pt x="134" y="254"/>
                  <a:pt x="136" y="255"/>
                  <a:pt x="138" y="257"/>
                </a:cubicBezTo>
                <a:cubicBezTo>
                  <a:pt x="139" y="258"/>
                  <a:pt x="141" y="260"/>
                  <a:pt x="142" y="261"/>
                </a:cubicBezTo>
                <a:cubicBezTo>
                  <a:pt x="145" y="264"/>
                  <a:pt x="149" y="266"/>
                  <a:pt x="152" y="269"/>
                </a:cubicBezTo>
                <a:cubicBezTo>
                  <a:pt x="154" y="271"/>
                  <a:pt x="155" y="272"/>
                  <a:pt x="158" y="273"/>
                </a:cubicBezTo>
                <a:cubicBezTo>
                  <a:pt x="160" y="273"/>
                  <a:pt x="162" y="274"/>
                  <a:pt x="165" y="274"/>
                </a:cubicBezTo>
                <a:cubicBezTo>
                  <a:pt x="164" y="273"/>
                  <a:pt x="162" y="273"/>
                  <a:pt x="161" y="272"/>
                </a:cubicBezTo>
                <a:cubicBezTo>
                  <a:pt x="158" y="270"/>
                  <a:pt x="154" y="268"/>
                  <a:pt x="151" y="266"/>
                </a:cubicBezTo>
                <a:cubicBezTo>
                  <a:pt x="147" y="264"/>
                  <a:pt x="144" y="261"/>
                  <a:pt x="141" y="259"/>
                </a:cubicBezTo>
                <a:cubicBezTo>
                  <a:pt x="138" y="256"/>
                  <a:pt x="135" y="254"/>
                  <a:pt x="132" y="252"/>
                </a:cubicBezTo>
                <a:cubicBezTo>
                  <a:pt x="132" y="251"/>
                  <a:pt x="132" y="251"/>
                  <a:pt x="131" y="251"/>
                </a:cubicBezTo>
                <a:close/>
                <a:moveTo>
                  <a:pt x="7" y="10"/>
                </a:moveTo>
                <a:cubicBezTo>
                  <a:pt x="6" y="11"/>
                  <a:pt x="6" y="11"/>
                  <a:pt x="6" y="11"/>
                </a:cubicBezTo>
                <a:cubicBezTo>
                  <a:pt x="4" y="13"/>
                  <a:pt x="4" y="16"/>
                  <a:pt x="3" y="18"/>
                </a:cubicBezTo>
                <a:cubicBezTo>
                  <a:pt x="3" y="22"/>
                  <a:pt x="4" y="25"/>
                  <a:pt x="4" y="29"/>
                </a:cubicBezTo>
                <a:cubicBezTo>
                  <a:pt x="5" y="29"/>
                  <a:pt x="5" y="30"/>
                  <a:pt x="5" y="30"/>
                </a:cubicBezTo>
                <a:cubicBezTo>
                  <a:pt x="5" y="30"/>
                  <a:pt x="5" y="30"/>
                  <a:pt x="5" y="29"/>
                </a:cubicBezTo>
                <a:cubicBezTo>
                  <a:pt x="5" y="26"/>
                  <a:pt x="6" y="23"/>
                  <a:pt x="6" y="20"/>
                </a:cubicBezTo>
                <a:cubicBezTo>
                  <a:pt x="6" y="19"/>
                  <a:pt x="7" y="18"/>
                  <a:pt x="7" y="17"/>
                </a:cubicBezTo>
                <a:cubicBezTo>
                  <a:pt x="7" y="15"/>
                  <a:pt x="7" y="13"/>
                  <a:pt x="7" y="10"/>
                </a:cubicBezTo>
                <a:close/>
                <a:moveTo>
                  <a:pt x="7" y="28"/>
                </a:moveTo>
                <a:cubicBezTo>
                  <a:pt x="7" y="28"/>
                  <a:pt x="7" y="28"/>
                  <a:pt x="7" y="28"/>
                </a:cubicBezTo>
                <a:cubicBezTo>
                  <a:pt x="7" y="30"/>
                  <a:pt x="7" y="32"/>
                  <a:pt x="7" y="33"/>
                </a:cubicBezTo>
                <a:cubicBezTo>
                  <a:pt x="7" y="38"/>
                  <a:pt x="7" y="36"/>
                  <a:pt x="8" y="40"/>
                </a:cubicBezTo>
                <a:cubicBezTo>
                  <a:pt x="9" y="43"/>
                  <a:pt x="10" y="46"/>
                  <a:pt x="11" y="48"/>
                </a:cubicBezTo>
                <a:cubicBezTo>
                  <a:pt x="12" y="49"/>
                  <a:pt x="13" y="50"/>
                  <a:pt x="14" y="51"/>
                </a:cubicBezTo>
                <a:cubicBezTo>
                  <a:pt x="10" y="44"/>
                  <a:pt x="9" y="36"/>
                  <a:pt x="7" y="28"/>
                </a:cubicBezTo>
                <a:close/>
                <a:moveTo>
                  <a:pt x="62" y="57"/>
                </a:moveTo>
                <a:cubicBezTo>
                  <a:pt x="61" y="51"/>
                  <a:pt x="58" y="41"/>
                  <a:pt x="57" y="40"/>
                </a:cubicBezTo>
                <a:cubicBezTo>
                  <a:pt x="58" y="45"/>
                  <a:pt x="59" y="50"/>
                  <a:pt x="60" y="56"/>
                </a:cubicBezTo>
                <a:cubicBezTo>
                  <a:pt x="61" y="56"/>
                  <a:pt x="61" y="56"/>
                  <a:pt x="62" y="57"/>
                </a:cubicBezTo>
                <a:close/>
                <a:moveTo>
                  <a:pt x="161" y="115"/>
                </a:moveTo>
                <a:cubicBezTo>
                  <a:pt x="161" y="115"/>
                  <a:pt x="161" y="115"/>
                  <a:pt x="161" y="115"/>
                </a:cubicBezTo>
                <a:cubicBezTo>
                  <a:pt x="155" y="110"/>
                  <a:pt x="150" y="105"/>
                  <a:pt x="145" y="100"/>
                </a:cubicBezTo>
                <a:cubicBezTo>
                  <a:pt x="145" y="100"/>
                  <a:pt x="144" y="100"/>
                  <a:pt x="144" y="100"/>
                </a:cubicBezTo>
                <a:cubicBezTo>
                  <a:pt x="144" y="100"/>
                  <a:pt x="144" y="100"/>
                  <a:pt x="144" y="100"/>
                </a:cubicBezTo>
                <a:cubicBezTo>
                  <a:pt x="144" y="100"/>
                  <a:pt x="144" y="100"/>
                  <a:pt x="144" y="100"/>
                </a:cubicBezTo>
                <a:cubicBezTo>
                  <a:pt x="146" y="102"/>
                  <a:pt x="159" y="114"/>
                  <a:pt x="161" y="115"/>
                </a:cubicBezTo>
                <a:close/>
                <a:moveTo>
                  <a:pt x="22" y="3"/>
                </a:moveTo>
                <a:cubicBezTo>
                  <a:pt x="17" y="2"/>
                  <a:pt x="12" y="3"/>
                  <a:pt x="9" y="6"/>
                </a:cubicBezTo>
                <a:cubicBezTo>
                  <a:pt x="13" y="4"/>
                  <a:pt x="17" y="3"/>
                  <a:pt x="22" y="3"/>
                </a:cubicBezTo>
                <a:close/>
                <a:moveTo>
                  <a:pt x="114" y="235"/>
                </a:moveTo>
                <a:cubicBezTo>
                  <a:pt x="114" y="235"/>
                  <a:pt x="115" y="235"/>
                  <a:pt x="115" y="235"/>
                </a:cubicBezTo>
                <a:cubicBezTo>
                  <a:pt x="114" y="234"/>
                  <a:pt x="114" y="234"/>
                  <a:pt x="113" y="233"/>
                </a:cubicBezTo>
                <a:cubicBezTo>
                  <a:pt x="110" y="230"/>
                  <a:pt x="107" y="228"/>
                  <a:pt x="104" y="225"/>
                </a:cubicBezTo>
                <a:cubicBezTo>
                  <a:pt x="103" y="223"/>
                  <a:pt x="101" y="221"/>
                  <a:pt x="99" y="220"/>
                </a:cubicBezTo>
                <a:cubicBezTo>
                  <a:pt x="99" y="220"/>
                  <a:pt x="99" y="219"/>
                  <a:pt x="98" y="219"/>
                </a:cubicBezTo>
                <a:cubicBezTo>
                  <a:pt x="98" y="219"/>
                  <a:pt x="98" y="219"/>
                  <a:pt x="98" y="220"/>
                </a:cubicBezTo>
                <a:cubicBezTo>
                  <a:pt x="98" y="220"/>
                  <a:pt x="99" y="220"/>
                  <a:pt x="99" y="220"/>
                </a:cubicBezTo>
                <a:cubicBezTo>
                  <a:pt x="103" y="224"/>
                  <a:pt x="107" y="228"/>
                  <a:pt x="111" y="232"/>
                </a:cubicBezTo>
                <a:cubicBezTo>
                  <a:pt x="112" y="233"/>
                  <a:pt x="113" y="234"/>
                  <a:pt x="114" y="235"/>
                </a:cubicBezTo>
                <a:close/>
                <a:moveTo>
                  <a:pt x="32" y="124"/>
                </a:moveTo>
                <a:cubicBezTo>
                  <a:pt x="32" y="127"/>
                  <a:pt x="35" y="138"/>
                  <a:pt x="35" y="139"/>
                </a:cubicBezTo>
                <a:cubicBezTo>
                  <a:pt x="35" y="134"/>
                  <a:pt x="34" y="129"/>
                  <a:pt x="32" y="124"/>
                </a:cubicBezTo>
                <a:close/>
                <a:moveTo>
                  <a:pt x="71" y="196"/>
                </a:moveTo>
                <a:cubicBezTo>
                  <a:pt x="68" y="192"/>
                  <a:pt x="64" y="189"/>
                  <a:pt x="60" y="185"/>
                </a:cubicBezTo>
                <a:cubicBezTo>
                  <a:pt x="64" y="189"/>
                  <a:pt x="67" y="193"/>
                  <a:pt x="71" y="196"/>
                </a:cubicBezTo>
                <a:close/>
                <a:moveTo>
                  <a:pt x="62" y="183"/>
                </a:moveTo>
                <a:cubicBezTo>
                  <a:pt x="62" y="183"/>
                  <a:pt x="62" y="183"/>
                  <a:pt x="62" y="183"/>
                </a:cubicBezTo>
                <a:cubicBezTo>
                  <a:pt x="64" y="186"/>
                  <a:pt x="67" y="189"/>
                  <a:pt x="70" y="191"/>
                </a:cubicBezTo>
                <a:cubicBezTo>
                  <a:pt x="70" y="190"/>
                  <a:pt x="70" y="190"/>
                  <a:pt x="70" y="190"/>
                </a:cubicBezTo>
                <a:cubicBezTo>
                  <a:pt x="67" y="188"/>
                  <a:pt x="65" y="186"/>
                  <a:pt x="62" y="183"/>
                </a:cubicBezTo>
                <a:close/>
                <a:moveTo>
                  <a:pt x="12" y="13"/>
                </a:moveTo>
                <a:cubicBezTo>
                  <a:pt x="12" y="12"/>
                  <a:pt x="13" y="11"/>
                  <a:pt x="13" y="10"/>
                </a:cubicBezTo>
                <a:cubicBezTo>
                  <a:pt x="14" y="9"/>
                  <a:pt x="14" y="8"/>
                  <a:pt x="15" y="7"/>
                </a:cubicBezTo>
                <a:cubicBezTo>
                  <a:pt x="16" y="7"/>
                  <a:pt x="17" y="6"/>
                  <a:pt x="18" y="6"/>
                </a:cubicBezTo>
                <a:cubicBezTo>
                  <a:pt x="17" y="6"/>
                  <a:pt x="16" y="6"/>
                  <a:pt x="15" y="7"/>
                </a:cubicBezTo>
                <a:cubicBezTo>
                  <a:pt x="13" y="8"/>
                  <a:pt x="12" y="10"/>
                  <a:pt x="12" y="13"/>
                </a:cubicBezTo>
                <a:close/>
                <a:moveTo>
                  <a:pt x="91" y="81"/>
                </a:moveTo>
                <a:cubicBezTo>
                  <a:pt x="93" y="82"/>
                  <a:pt x="96" y="83"/>
                  <a:pt x="99" y="84"/>
                </a:cubicBezTo>
                <a:cubicBezTo>
                  <a:pt x="96" y="83"/>
                  <a:pt x="94" y="81"/>
                  <a:pt x="91" y="81"/>
                </a:cubicBezTo>
                <a:close/>
                <a:moveTo>
                  <a:pt x="238" y="195"/>
                </a:moveTo>
                <a:cubicBezTo>
                  <a:pt x="238" y="193"/>
                  <a:pt x="235" y="188"/>
                  <a:pt x="234" y="187"/>
                </a:cubicBezTo>
                <a:cubicBezTo>
                  <a:pt x="235" y="190"/>
                  <a:pt x="237" y="192"/>
                  <a:pt x="238" y="195"/>
                </a:cubicBezTo>
                <a:close/>
                <a:moveTo>
                  <a:pt x="79" y="72"/>
                </a:moveTo>
                <a:cubicBezTo>
                  <a:pt x="77" y="71"/>
                  <a:pt x="76" y="71"/>
                  <a:pt x="75" y="71"/>
                </a:cubicBezTo>
                <a:cubicBezTo>
                  <a:pt x="76" y="72"/>
                  <a:pt x="77" y="73"/>
                  <a:pt x="79" y="72"/>
                </a:cubicBezTo>
                <a:close/>
                <a:moveTo>
                  <a:pt x="145" y="97"/>
                </a:moveTo>
                <a:cubicBezTo>
                  <a:pt x="145" y="97"/>
                  <a:pt x="145" y="97"/>
                  <a:pt x="145" y="97"/>
                </a:cubicBezTo>
                <a:cubicBezTo>
                  <a:pt x="144" y="96"/>
                  <a:pt x="143" y="95"/>
                  <a:pt x="141" y="94"/>
                </a:cubicBezTo>
                <a:cubicBezTo>
                  <a:pt x="141" y="94"/>
                  <a:pt x="141" y="94"/>
                  <a:pt x="141" y="94"/>
                </a:cubicBezTo>
                <a:cubicBezTo>
                  <a:pt x="142" y="95"/>
                  <a:pt x="143" y="96"/>
                  <a:pt x="145" y="97"/>
                </a:cubicBezTo>
                <a:close/>
                <a:moveTo>
                  <a:pt x="29" y="113"/>
                </a:moveTo>
                <a:cubicBezTo>
                  <a:pt x="29" y="112"/>
                  <a:pt x="28" y="111"/>
                  <a:pt x="28" y="110"/>
                </a:cubicBezTo>
                <a:cubicBezTo>
                  <a:pt x="28" y="110"/>
                  <a:pt x="28" y="110"/>
                  <a:pt x="28" y="110"/>
                </a:cubicBezTo>
                <a:cubicBezTo>
                  <a:pt x="28" y="111"/>
                  <a:pt x="28" y="112"/>
                  <a:pt x="28" y="113"/>
                </a:cubicBezTo>
                <a:cubicBezTo>
                  <a:pt x="28" y="113"/>
                  <a:pt x="29" y="113"/>
                  <a:pt x="29" y="113"/>
                </a:cubicBezTo>
                <a:close/>
                <a:moveTo>
                  <a:pt x="29" y="106"/>
                </a:moveTo>
                <a:cubicBezTo>
                  <a:pt x="29" y="106"/>
                  <a:pt x="30" y="105"/>
                  <a:pt x="31" y="105"/>
                </a:cubicBezTo>
                <a:cubicBezTo>
                  <a:pt x="30" y="105"/>
                  <a:pt x="30" y="105"/>
                  <a:pt x="30" y="105"/>
                </a:cubicBezTo>
                <a:cubicBezTo>
                  <a:pt x="30" y="105"/>
                  <a:pt x="29" y="105"/>
                  <a:pt x="29" y="106"/>
                </a:cubicBezTo>
                <a:cubicBezTo>
                  <a:pt x="29" y="106"/>
                  <a:pt x="29" y="106"/>
                  <a:pt x="29" y="106"/>
                </a:cubicBezTo>
                <a:close/>
                <a:moveTo>
                  <a:pt x="74" y="201"/>
                </a:moveTo>
                <a:cubicBezTo>
                  <a:pt x="74" y="201"/>
                  <a:pt x="74" y="201"/>
                  <a:pt x="74" y="201"/>
                </a:cubicBezTo>
                <a:cubicBezTo>
                  <a:pt x="74" y="202"/>
                  <a:pt x="75" y="203"/>
                  <a:pt x="76" y="204"/>
                </a:cubicBezTo>
                <a:cubicBezTo>
                  <a:pt x="76" y="203"/>
                  <a:pt x="76" y="203"/>
                  <a:pt x="76" y="203"/>
                </a:cubicBezTo>
                <a:cubicBezTo>
                  <a:pt x="75" y="203"/>
                  <a:pt x="74" y="202"/>
                  <a:pt x="74" y="201"/>
                </a:cubicBezTo>
                <a:close/>
                <a:moveTo>
                  <a:pt x="58" y="105"/>
                </a:moveTo>
                <a:cubicBezTo>
                  <a:pt x="59" y="105"/>
                  <a:pt x="59" y="105"/>
                  <a:pt x="59" y="104"/>
                </a:cubicBezTo>
                <a:cubicBezTo>
                  <a:pt x="59" y="104"/>
                  <a:pt x="58" y="105"/>
                  <a:pt x="58" y="105"/>
                </a:cubicBezTo>
                <a:close/>
                <a:moveTo>
                  <a:pt x="93" y="215"/>
                </a:moveTo>
                <a:cubicBezTo>
                  <a:pt x="93" y="215"/>
                  <a:pt x="93" y="215"/>
                  <a:pt x="93" y="215"/>
                </a:cubicBezTo>
                <a:cubicBezTo>
                  <a:pt x="94" y="215"/>
                  <a:pt x="94" y="216"/>
                  <a:pt x="95" y="217"/>
                </a:cubicBezTo>
                <a:cubicBezTo>
                  <a:pt x="95" y="217"/>
                  <a:pt x="95" y="216"/>
                  <a:pt x="95" y="216"/>
                </a:cubicBezTo>
                <a:cubicBezTo>
                  <a:pt x="95" y="216"/>
                  <a:pt x="94" y="215"/>
                  <a:pt x="93" y="215"/>
                </a:cubicBezTo>
                <a:close/>
                <a:moveTo>
                  <a:pt x="32" y="110"/>
                </a:moveTo>
                <a:cubicBezTo>
                  <a:pt x="32" y="110"/>
                  <a:pt x="32" y="110"/>
                  <a:pt x="32" y="110"/>
                </a:cubicBezTo>
                <a:cubicBezTo>
                  <a:pt x="32" y="110"/>
                  <a:pt x="32" y="110"/>
                  <a:pt x="32" y="109"/>
                </a:cubicBezTo>
                <a:cubicBezTo>
                  <a:pt x="33" y="109"/>
                  <a:pt x="33" y="109"/>
                  <a:pt x="33" y="109"/>
                </a:cubicBezTo>
                <a:cubicBezTo>
                  <a:pt x="32" y="109"/>
                  <a:pt x="32" y="109"/>
                  <a:pt x="32" y="110"/>
                </a:cubicBezTo>
                <a:close/>
                <a:moveTo>
                  <a:pt x="92" y="214"/>
                </a:moveTo>
                <a:cubicBezTo>
                  <a:pt x="92" y="214"/>
                  <a:pt x="92" y="214"/>
                  <a:pt x="93" y="214"/>
                </a:cubicBezTo>
                <a:cubicBezTo>
                  <a:pt x="92" y="213"/>
                  <a:pt x="91" y="213"/>
                  <a:pt x="91" y="213"/>
                </a:cubicBezTo>
                <a:cubicBezTo>
                  <a:pt x="91" y="213"/>
                  <a:pt x="92" y="214"/>
                  <a:pt x="92" y="214"/>
                </a:cubicBezTo>
                <a:close/>
                <a:moveTo>
                  <a:pt x="8" y="9"/>
                </a:moveTo>
                <a:cubicBezTo>
                  <a:pt x="8" y="9"/>
                  <a:pt x="8" y="9"/>
                  <a:pt x="7" y="9"/>
                </a:cubicBezTo>
                <a:cubicBezTo>
                  <a:pt x="8" y="10"/>
                  <a:pt x="8" y="10"/>
                  <a:pt x="8" y="9"/>
                </a:cubicBezTo>
                <a:close/>
                <a:moveTo>
                  <a:pt x="55" y="113"/>
                </a:moveTo>
                <a:cubicBezTo>
                  <a:pt x="55" y="113"/>
                  <a:pt x="55" y="113"/>
                  <a:pt x="55" y="113"/>
                </a:cubicBezTo>
                <a:cubicBezTo>
                  <a:pt x="56" y="113"/>
                  <a:pt x="56" y="113"/>
                  <a:pt x="56" y="114"/>
                </a:cubicBezTo>
                <a:cubicBezTo>
                  <a:pt x="56" y="114"/>
                  <a:pt x="56" y="114"/>
                  <a:pt x="56" y="114"/>
                </a:cubicBezTo>
                <a:cubicBezTo>
                  <a:pt x="56" y="113"/>
                  <a:pt x="56" y="113"/>
                  <a:pt x="55" y="113"/>
                </a:cubicBezTo>
                <a:close/>
                <a:moveTo>
                  <a:pt x="40" y="91"/>
                </a:moveTo>
                <a:cubicBezTo>
                  <a:pt x="39" y="90"/>
                  <a:pt x="39" y="90"/>
                  <a:pt x="39" y="90"/>
                </a:cubicBezTo>
                <a:cubicBezTo>
                  <a:pt x="39" y="91"/>
                  <a:pt x="39" y="91"/>
                  <a:pt x="40" y="91"/>
                </a:cubicBezTo>
                <a:close/>
                <a:moveTo>
                  <a:pt x="97" y="218"/>
                </a:moveTo>
                <a:cubicBezTo>
                  <a:pt x="97" y="218"/>
                  <a:pt x="97" y="218"/>
                  <a:pt x="97" y="218"/>
                </a:cubicBezTo>
                <a:cubicBezTo>
                  <a:pt x="97" y="218"/>
                  <a:pt x="97" y="219"/>
                  <a:pt x="98" y="219"/>
                </a:cubicBezTo>
                <a:cubicBezTo>
                  <a:pt x="98" y="219"/>
                  <a:pt x="98" y="219"/>
                  <a:pt x="98" y="219"/>
                </a:cubicBezTo>
                <a:cubicBezTo>
                  <a:pt x="98" y="219"/>
                  <a:pt x="97" y="218"/>
                  <a:pt x="97" y="218"/>
                </a:cubicBezTo>
                <a:close/>
                <a:moveTo>
                  <a:pt x="128" y="87"/>
                </a:moveTo>
                <a:cubicBezTo>
                  <a:pt x="128" y="87"/>
                  <a:pt x="128" y="87"/>
                  <a:pt x="128" y="87"/>
                </a:cubicBezTo>
                <a:cubicBezTo>
                  <a:pt x="128" y="87"/>
                  <a:pt x="128" y="87"/>
                  <a:pt x="129" y="87"/>
                </a:cubicBezTo>
                <a:cubicBezTo>
                  <a:pt x="129" y="87"/>
                  <a:pt x="129" y="87"/>
                  <a:pt x="129" y="87"/>
                </a:cubicBezTo>
                <a:cubicBezTo>
                  <a:pt x="129" y="87"/>
                  <a:pt x="129" y="87"/>
                  <a:pt x="129" y="87"/>
                </a:cubicBezTo>
                <a:cubicBezTo>
                  <a:pt x="129" y="87"/>
                  <a:pt x="128" y="87"/>
                  <a:pt x="128" y="87"/>
                </a:cubicBezTo>
                <a:close/>
                <a:moveTo>
                  <a:pt x="62" y="72"/>
                </a:moveTo>
                <a:cubicBezTo>
                  <a:pt x="62" y="72"/>
                  <a:pt x="62" y="72"/>
                  <a:pt x="62" y="72"/>
                </a:cubicBezTo>
                <a:cubicBezTo>
                  <a:pt x="62" y="72"/>
                  <a:pt x="62" y="72"/>
                  <a:pt x="62" y="72"/>
                </a:cubicBezTo>
                <a:cubicBezTo>
                  <a:pt x="62" y="72"/>
                  <a:pt x="62" y="72"/>
                  <a:pt x="62" y="72"/>
                </a:cubicBezTo>
                <a:cubicBezTo>
                  <a:pt x="62" y="72"/>
                  <a:pt x="62" y="72"/>
                  <a:pt x="62" y="72"/>
                </a:cubicBezTo>
                <a:close/>
                <a:moveTo>
                  <a:pt x="132" y="93"/>
                </a:moveTo>
                <a:cubicBezTo>
                  <a:pt x="132" y="93"/>
                  <a:pt x="132" y="93"/>
                  <a:pt x="132" y="93"/>
                </a:cubicBezTo>
                <a:cubicBezTo>
                  <a:pt x="132" y="93"/>
                  <a:pt x="132" y="93"/>
                  <a:pt x="132" y="93"/>
                </a:cubicBezTo>
                <a:cubicBezTo>
                  <a:pt x="132" y="93"/>
                  <a:pt x="132" y="93"/>
                  <a:pt x="132" y="93"/>
                </a:cubicBezTo>
                <a:cubicBezTo>
                  <a:pt x="132" y="93"/>
                  <a:pt x="132" y="93"/>
                  <a:pt x="132" y="93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pSp>
        <p:nvGrpSpPr>
          <p:cNvPr id="4" name="Group 4"/>
          <p:cNvGrpSpPr/>
          <p:nvPr/>
        </p:nvGrpSpPr>
        <p:grpSpPr>
          <a:xfrm>
            <a:off x="1164590" y="618490"/>
            <a:ext cx="6270625" cy="2732167"/>
            <a:chOff x="384" y="1344"/>
            <a:chExt cx="5184" cy="3101"/>
          </a:xfrm>
        </p:grpSpPr>
        <p:grpSp>
          <p:nvGrpSpPr>
            <p:cNvPr id="20562" name="Group 5"/>
            <p:cNvGrpSpPr/>
            <p:nvPr/>
          </p:nvGrpSpPr>
          <p:grpSpPr>
            <a:xfrm>
              <a:off x="384" y="1344"/>
              <a:ext cx="5184" cy="3101"/>
              <a:chOff x="240" y="1288"/>
              <a:chExt cx="5184" cy="3101"/>
            </a:xfrm>
          </p:grpSpPr>
          <p:grpSp>
            <p:nvGrpSpPr>
              <p:cNvPr id="20564" name="Group 6"/>
              <p:cNvGrpSpPr/>
              <p:nvPr/>
            </p:nvGrpSpPr>
            <p:grpSpPr>
              <a:xfrm>
                <a:off x="240" y="1776"/>
                <a:ext cx="3312" cy="2482"/>
                <a:chOff x="240" y="1776"/>
                <a:chExt cx="3312" cy="2482"/>
              </a:xfrm>
            </p:grpSpPr>
            <p:sp>
              <p:nvSpPr>
                <p:cNvPr id="20591" name="Text Box 7"/>
                <p:cNvSpPr txBox="1"/>
                <p:nvPr/>
              </p:nvSpPr>
              <p:spPr>
                <a:xfrm>
                  <a:off x="1344" y="3840"/>
                  <a:ext cx="912" cy="418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>
                  <a:spAutoFit/>
                </a:bodyPr>
                <a:p>
                  <a:pPr>
                    <a:spcBef>
                      <a:spcPct val="50000"/>
                    </a:spcBef>
                  </a:pPr>
                  <a:r>
                    <a:rPr lang="zh-CN" altLang="en-US" dirty="0">
                      <a:solidFill>
                        <a:schemeClr val="folHlink"/>
                      </a:solidFill>
                      <a:latin typeface="Times New Roman" panose="02020603050405020304" pitchFamily="18" charset="0"/>
                    </a:rPr>
                    <a:t>物理图像</a:t>
                  </a:r>
                  <a:endParaRPr lang="zh-CN" altLang="en-US" dirty="0">
                    <a:solidFill>
                      <a:schemeClr val="folHlink"/>
                    </a:solidFill>
                    <a:latin typeface="Times New Roman" panose="02020603050405020304" pitchFamily="18" charset="0"/>
                  </a:endParaRPr>
                </a:p>
              </p:txBody>
            </p:sp>
            <p:pic>
              <p:nvPicPr>
                <p:cNvPr id="20592" name="Picture 8" descr="中国使馆0"/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240" y="1776"/>
                  <a:ext cx="3312" cy="1931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</p:pic>
          </p:grpSp>
          <p:grpSp>
            <p:nvGrpSpPr>
              <p:cNvPr id="20565" name="Group 9"/>
              <p:cNvGrpSpPr/>
              <p:nvPr/>
            </p:nvGrpSpPr>
            <p:grpSpPr>
              <a:xfrm>
                <a:off x="2304" y="1288"/>
                <a:ext cx="3120" cy="3101"/>
                <a:chOff x="2304" y="1288"/>
                <a:chExt cx="3120" cy="3101"/>
              </a:xfrm>
            </p:grpSpPr>
            <p:grpSp>
              <p:nvGrpSpPr>
                <p:cNvPr id="20566" name="Group 10"/>
                <p:cNvGrpSpPr/>
                <p:nvPr/>
              </p:nvGrpSpPr>
              <p:grpSpPr>
                <a:xfrm>
                  <a:off x="3744" y="1929"/>
                  <a:ext cx="1536" cy="1932"/>
                  <a:chOff x="3792" y="2208"/>
                  <a:chExt cx="1536" cy="1932"/>
                </a:xfrm>
              </p:grpSpPr>
              <p:sp>
                <p:nvSpPr>
                  <p:cNvPr id="20582" name="Rectangle 11" descr="大网格"/>
                  <p:cNvSpPr/>
                  <p:nvPr/>
                </p:nvSpPr>
                <p:spPr>
                  <a:xfrm>
                    <a:off x="3792" y="2208"/>
                    <a:ext cx="1536" cy="1488"/>
                  </a:xfrm>
                  <a:prstGeom prst="rect">
                    <a:avLst/>
                  </a:prstGeom>
                  <a:noFill/>
                  <a:ln w="12700" cap="sq" cmpd="sng">
                    <a:solidFill>
                      <a:schemeClr val="tx1"/>
                    </a:solidFill>
                    <a:prstDash val="solid"/>
                    <a:miter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p>
                    <a:endParaRPr lang="zh-CN" altLang="en-US" dirty="0">
                      <a:latin typeface="Tahoma" panose="020B0604030504040204" pitchFamily="34" charset="0"/>
                    </a:endParaRPr>
                  </a:p>
                </p:txBody>
              </p:sp>
              <p:sp>
                <p:nvSpPr>
                  <p:cNvPr id="20583" name="Line 12"/>
                  <p:cNvSpPr/>
                  <p:nvPr/>
                </p:nvSpPr>
                <p:spPr>
                  <a:xfrm>
                    <a:off x="3792" y="2592"/>
                    <a:ext cx="1536" cy="0"/>
                  </a:xfrm>
                  <a:prstGeom prst="line">
                    <a:avLst/>
                  </a:prstGeom>
                  <a:ln w="12700" cap="sq" cmpd="sng">
                    <a:solidFill>
                      <a:schemeClr val="tx1"/>
                    </a:solidFill>
                    <a:prstDash val="solid"/>
                    <a:headEnd type="none" w="sm" len="sm"/>
                    <a:tailEnd type="none" w="sm" len="sm"/>
                  </a:ln>
                </p:spPr>
              </p:sp>
              <p:sp>
                <p:nvSpPr>
                  <p:cNvPr id="20584" name="Line 13"/>
                  <p:cNvSpPr/>
                  <p:nvPr/>
                </p:nvSpPr>
                <p:spPr>
                  <a:xfrm>
                    <a:off x="3792" y="2976"/>
                    <a:ext cx="1536" cy="0"/>
                  </a:xfrm>
                  <a:prstGeom prst="line">
                    <a:avLst/>
                  </a:prstGeom>
                  <a:ln w="12700" cap="sq" cmpd="sng">
                    <a:solidFill>
                      <a:schemeClr val="tx1"/>
                    </a:solidFill>
                    <a:prstDash val="solid"/>
                    <a:headEnd type="none" w="sm" len="sm"/>
                    <a:tailEnd type="none" w="sm" len="sm"/>
                  </a:ln>
                </p:spPr>
              </p:sp>
              <p:sp>
                <p:nvSpPr>
                  <p:cNvPr id="20585" name="Line 14"/>
                  <p:cNvSpPr/>
                  <p:nvPr/>
                </p:nvSpPr>
                <p:spPr>
                  <a:xfrm>
                    <a:off x="3792" y="3360"/>
                    <a:ext cx="1536" cy="0"/>
                  </a:xfrm>
                  <a:prstGeom prst="line">
                    <a:avLst/>
                  </a:prstGeom>
                  <a:ln w="12700" cap="sq" cmpd="sng">
                    <a:solidFill>
                      <a:schemeClr val="tx1"/>
                    </a:solidFill>
                    <a:prstDash val="solid"/>
                    <a:headEnd type="none" w="sm" len="sm"/>
                    <a:tailEnd type="none" w="sm" len="sm"/>
                  </a:ln>
                </p:spPr>
              </p:sp>
              <p:sp>
                <p:nvSpPr>
                  <p:cNvPr id="20586" name="Line 15"/>
                  <p:cNvSpPr/>
                  <p:nvPr/>
                </p:nvSpPr>
                <p:spPr>
                  <a:xfrm>
                    <a:off x="4176" y="2208"/>
                    <a:ext cx="0" cy="1488"/>
                  </a:xfrm>
                  <a:prstGeom prst="line">
                    <a:avLst/>
                  </a:prstGeom>
                  <a:ln w="12700" cap="sq" cmpd="sng">
                    <a:solidFill>
                      <a:schemeClr val="tx1"/>
                    </a:solidFill>
                    <a:prstDash val="solid"/>
                    <a:headEnd type="none" w="sm" len="sm"/>
                    <a:tailEnd type="none" w="sm" len="sm"/>
                  </a:ln>
                </p:spPr>
              </p:sp>
              <p:sp>
                <p:nvSpPr>
                  <p:cNvPr id="20587" name="Line 16"/>
                  <p:cNvSpPr/>
                  <p:nvPr/>
                </p:nvSpPr>
                <p:spPr>
                  <a:xfrm>
                    <a:off x="4560" y="2208"/>
                    <a:ext cx="0" cy="1488"/>
                  </a:xfrm>
                  <a:prstGeom prst="line">
                    <a:avLst/>
                  </a:prstGeom>
                  <a:ln w="12700" cap="sq" cmpd="sng">
                    <a:solidFill>
                      <a:schemeClr val="tx1"/>
                    </a:solidFill>
                    <a:prstDash val="solid"/>
                    <a:headEnd type="none" w="sm" len="sm"/>
                    <a:tailEnd type="none" w="sm" len="sm"/>
                  </a:ln>
                </p:spPr>
              </p:sp>
              <p:sp>
                <p:nvSpPr>
                  <p:cNvPr id="20588" name="Line 17"/>
                  <p:cNvSpPr/>
                  <p:nvPr/>
                </p:nvSpPr>
                <p:spPr>
                  <a:xfrm>
                    <a:off x="4944" y="2208"/>
                    <a:ext cx="0" cy="1488"/>
                  </a:xfrm>
                  <a:prstGeom prst="line">
                    <a:avLst/>
                  </a:prstGeom>
                  <a:ln w="12700" cap="sq" cmpd="sng">
                    <a:solidFill>
                      <a:schemeClr val="tx1"/>
                    </a:solidFill>
                    <a:prstDash val="solid"/>
                    <a:headEnd type="none" w="sm" len="sm"/>
                    <a:tailEnd type="none" w="sm" len="sm"/>
                  </a:ln>
                </p:spPr>
              </p:sp>
              <p:sp>
                <p:nvSpPr>
                  <p:cNvPr id="20589" name="Text Box 18"/>
                  <p:cNvSpPr txBox="1"/>
                  <p:nvPr/>
                </p:nvSpPr>
                <p:spPr>
                  <a:xfrm>
                    <a:off x="4608" y="2303"/>
                    <a:ext cx="384" cy="732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>
                    <a:spAutoFit/>
                  </a:bodyPr>
                  <a:p>
                    <a:pPr>
                      <a:spcBef>
                        <a:spcPct val="50000"/>
                      </a:spcBef>
                    </a:pPr>
                    <a:r>
                      <a:rPr lang="en-US" altLang="zh-CN" dirty="0">
                        <a:solidFill>
                          <a:schemeClr val="folHlink"/>
                        </a:solidFill>
                        <a:latin typeface="Times New Roman" panose="02020603050405020304" pitchFamily="18" charset="0"/>
                      </a:rPr>
                      <a:t>196</a:t>
                    </a:r>
                    <a:endParaRPr lang="en-US" altLang="zh-CN" dirty="0">
                      <a:solidFill>
                        <a:schemeClr val="folHlink"/>
                      </a:solidFill>
                      <a:latin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0590" name="Text Box 19"/>
                  <p:cNvSpPr txBox="1"/>
                  <p:nvPr/>
                </p:nvSpPr>
                <p:spPr>
                  <a:xfrm>
                    <a:off x="3840" y="3408"/>
                    <a:ext cx="288" cy="732"/>
                  </a:xfrm>
                  <a:prstGeom prst="rect">
                    <a:avLst/>
                  </a:prstGeom>
                  <a:noFill/>
                  <a:ln w="12700">
                    <a:noFill/>
                  </a:ln>
                </p:spPr>
                <p:txBody>
                  <a:bodyPr>
                    <a:spAutoFit/>
                  </a:bodyPr>
                  <a:p>
                    <a:pPr>
                      <a:spcBef>
                        <a:spcPct val="50000"/>
                      </a:spcBef>
                    </a:pPr>
                    <a:r>
                      <a:rPr lang="en-US" altLang="zh-CN" dirty="0">
                        <a:solidFill>
                          <a:schemeClr val="folHlink"/>
                        </a:solidFill>
                        <a:latin typeface="Times New Roman" panose="02020603050405020304" pitchFamily="18" charset="0"/>
                      </a:rPr>
                      <a:t>43</a:t>
                    </a:r>
                    <a:endParaRPr lang="en-US" altLang="zh-CN" dirty="0">
                      <a:solidFill>
                        <a:schemeClr val="folHlink"/>
                      </a:solidFill>
                      <a:latin typeface="Times New Roman" panose="02020603050405020304" pitchFamily="18" charset="0"/>
                    </a:endParaRPr>
                  </a:p>
                </p:txBody>
              </p:sp>
            </p:grpSp>
            <p:sp>
              <p:nvSpPr>
                <p:cNvPr id="20567" name="Text Box 20"/>
                <p:cNvSpPr txBox="1"/>
                <p:nvPr/>
              </p:nvSpPr>
              <p:spPr>
                <a:xfrm>
                  <a:off x="4992" y="1497"/>
                  <a:ext cx="432" cy="732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>
                  <a:spAutoFit/>
                </a:bodyPr>
                <a:p>
                  <a:pPr>
                    <a:spcBef>
                      <a:spcPct val="50000"/>
                    </a:spcBef>
                  </a:pPr>
                  <a:r>
                    <a:rPr lang="zh-CN" altLang="en-US" dirty="0">
                      <a:solidFill>
                        <a:schemeClr val="folHlink"/>
                      </a:solidFill>
                      <a:latin typeface="Times New Roman" panose="02020603050405020304" pitchFamily="18" charset="0"/>
                    </a:rPr>
                    <a:t>灰度</a:t>
                  </a:r>
                  <a:endParaRPr lang="zh-CN" altLang="en-US" dirty="0">
                    <a:solidFill>
                      <a:schemeClr val="folHlink"/>
                    </a:solidFill>
                    <a:latin typeface="Times New Roman" panose="02020603050405020304" pitchFamily="18" charset="0"/>
                  </a:endParaRPr>
                </a:p>
              </p:txBody>
            </p:sp>
            <p:grpSp>
              <p:nvGrpSpPr>
                <p:cNvPr id="20568" name="Group 21"/>
                <p:cNvGrpSpPr/>
                <p:nvPr/>
              </p:nvGrpSpPr>
              <p:grpSpPr>
                <a:xfrm>
                  <a:off x="4752" y="1593"/>
                  <a:ext cx="288" cy="480"/>
                  <a:chOff x="4752" y="1593"/>
                  <a:chExt cx="288" cy="480"/>
                </a:xfrm>
              </p:grpSpPr>
              <p:sp>
                <p:nvSpPr>
                  <p:cNvPr id="20580" name="Line 22"/>
                  <p:cNvSpPr/>
                  <p:nvPr/>
                </p:nvSpPr>
                <p:spPr>
                  <a:xfrm>
                    <a:off x="4896" y="1593"/>
                    <a:ext cx="144" cy="0"/>
                  </a:xfrm>
                  <a:prstGeom prst="line">
                    <a:avLst/>
                  </a:prstGeom>
                  <a:ln w="12700" cap="flat" cmpd="sng">
                    <a:solidFill>
                      <a:schemeClr val="tx1"/>
                    </a:solidFill>
                    <a:prstDash val="solid"/>
                    <a:headEnd type="none" w="sm" len="sm"/>
                    <a:tailEnd type="none" w="sm" len="sm"/>
                  </a:ln>
                </p:spPr>
              </p:sp>
              <p:sp>
                <p:nvSpPr>
                  <p:cNvPr id="20581" name="Line 23"/>
                  <p:cNvSpPr/>
                  <p:nvPr/>
                </p:nvSpPr>
                <p:spPr>
                  <a:xfrm flipH="1">
                    <a:off x="4752" y="1593"/>
                    <a:ext cx="144" cy="480"/>
                  </a:xfrm>
                  <a:prstGeom prst="line">
                    <a:avLst/>
                  </a:prstGeom>
                  <a:ln w="12700" cap="sq" cmpd="sng">
                    <a:solidFill>
                      <a:schemeClr val="tx1"/>
                    </a:solidFill>
                    <a:prstDash val="solid"/>
                    <a:headEnd type="none" w="sm" len="sm"/>
                    <a:tailEnd type="triangle" w="sm" len="sm"/>
                  </a:ln>
                </p:spPr>
              </p:sp>
            </p:grpSp>
            <p:sp>
              <p:nvSpPr>
                <p:cNvPr id="20569" name="Text Box 24"/>
                <p:cNvSpPr txBox="1"/>
                <p:nvPr/>
              </p:nvSpPr>
              <p:spPr>
                <a:xfrm>
                  <a:off x="4560" y="3657"/>
                  <a:ext cx="432" cy="732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>
                  <a:spAutoFit/>
                </a:bodyPr>
                <a:p>
                  <a:pPr>
                    <a:spcBef>
                      <a:spcPct val="50000"/>
                    </a:spcBef>
                  </a:pPr>
                  <a:r>
                    <a:rPr lang="zh-CN" altLang="en-US" dirty="0">
                      <a:solidFill>
                        <a:schemeClr val="folHlink"/>
                      </a:solidFill>
                      <a:latin typeface="Times New Roman" panose="02020603050405020304" pitchFamily="18" charset="0"/>
                    </a:rPr>
                    <a:t>像素</a:t>
                  </a:r>
                  <a:endParaRPr lang="zh-CN" altLang="en-US" dirty="0">
                    <a:solidFill>
                      <a:schemeClr val="folHlink"/>
                    </a:solidFill>
                    <a:latin typeface="Times New Roman" panose="02020603050405020304" pitchFamily="18" charset="0"/>
                  </a:endParaRPr>
                </a:p>
              </p:txBody>
            </p:sp>
            <p:grpSp>
              <p:nvGrpSpPr>
                <p:cNvPr id="20570" name="Group 25"/>
                <p:cNvGrpSpPr/>
                <p:nvPr/>
              </p:nvGrpSpPr>
              <p:grpSpPr>
                <a:xfrm>
                  <a:off x="4656" y="3225"/>
                  <a:ext cx="384" cy="480"/>
                  <a:chOff x="4656" y="3225"/>
                  <a:chExt cx="384" cy="480"/>
                </a:xfrm>
              </p:grpSpPr>
              <p:sp>
                <p:nvSpPr>
                  <p:cNvPr id="20578" name="Line 26"/>
                  <p:cNvSpPr/>
                  <p:nvPr/>
                </p:nvSpPr>
                <p:spPr>
                  <a:xfrm flipH="1" flipV="1">
                    <a:off x="4656" y="3225"/>
                    <a:ext cx="48" cy="432"/>
                  </a:xfrm>
                  <a:prstGeom prst="line">
                    <a:avLst/>
                  </a:prstGeom>
                  <a:ln w="12700" cap="sq" cmpd="sng">
                    <a:solidFill>
                      <a:schemeClr val="tx1"/>
                    </a:solidFill>
                    <a:prstDash val="solid"/>
                    <a:headEnd type="none" w="sm" len="sm"/>
                    <a:tailEnd type="triangle" w="sm" len="sm"/>
                  </a:ln>
                </p:spPr>
              </p:sp>
              <p:sp>
                <p:nvSpPr>
                  <p:cNvPr id="20579" name="Line 27"/>
                  <p:cNvSpPr/>
                  <p:nvPr/>
                </p:nvSpPr>
                <p:spPr>
                  <a:xfrm flipV="1">
                    <a:off x="4800" y="3225"/>
                    <a:ext cx="240" cy="480"/>
                  </a:xfrm>
                  <a:prstGeom prst="line">
                    <a:avLst/>
                  </a:prstGeom>
                  <a:ln w="12700" cap="sq" cmpd="sng">
                    <a:solidFill>
                      <a:schemeClr val="tx1"/>
                    </a:solidFill>
                    <a:prstDash val="solid"/>
                    <a:headEnd type="none" w="sm" len="sm"/>
                    <a:tailEnd type="triangle" w="sm" len="sm"/>
                  </a:ln>
                </p:spPr>
              </p:sp>
            </p:grpSp>
            <p:sp>
              <p:nvSpPr>
                <p:cNvPr id="20571" name="Text Box 28"/>
                <p:cNvSpPr txBox="1"/>
                <p:nvPr/>
              </p:nvSpPr>
              <p:spPr>
                <a:xfrm>
                  <a:off x="3552" y="3840"/>
                  <a:ext cx="912" cy="418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 wrap="square">
                  <a:spAutoFit/>
                </a:bodyPr>
                <a:p>
                  <a:pPr>
                    <a:spcBef>
                      <a:spcPct val="50000"/>
                    </a:spcBef>
                  </a:pPr>
                  <a:r>
                    <a:rPr lang="zh-CN" altLang="en-US" dirty="0">
                      <a:solidFill>
                        <a:schemeClr val="folHlink"/>
                      </a:solidFill>
                      <a:latin typeface="Times New Roman" panose="02020603050405020304" pitchFamily="18" charset="0"/>
                    </a:rPr>
                    <a:t>数字图像</a:t>
                  </a:r>
                  <a:endParaRPr lang="zh-CN" altLang="en-US" dirty="0">
                    <a:solidFill>
                      <a:schemeClr val="folHlink"/>
                    </a:solidFill>
                    <a:latin typeface="Times New Roman" panose="02020603050405020304" pitchFamily="18" charset="0"/>
                  </a:endParaRPr>
                </a:p>
              </p:txBody>
            </p:sp>
            <p:grpSp>
              <p:nvGrpSpPr>
                <p:cNvPr id="20572" name="Group 29"/>
                <p:cNvGrpSpPr/>
                <p:nvPr/>
              </p:nvGrpSpPr>
              <p:grpSpPr>
                <a:xfrm>
                  <a:off x="2304" y="2832"/>
                  <a:ext cx="1576" cy="976"/>
                  <a:chOff x="2304" y="2832"/>
                  <a:chExt cx="1576" cy="976"/>
                </a:xfrm>
              </p:grpSpPr>
              <p:sp>
                <p:nvSpPr>
                  <p:cNvPr id="20576" name="Freeform 30"/>
                  <p:cNvSpPr/>
                  <p:nvPr/>
                </p:nvSpPr>
                <p:spPr>
                  <a:xfrm>
                    <a:off x="2304" y="2832"/>
                    <a:ext cx="1576" cy="976"/>
                  </a:xfrm>
                  <a:custGeom>
                    <a:avLst/>
                    <a:gdLst>
                      <a:gd name="txL" fmla="*/ 0 w 1576"/>
                      <a:gd name="txT" fmla="*/ 0 h 976"/>
                      <a:gd name="txR" fmla="*/ 1576 w 1576"/>
                      <a:gd name="txB" fmla="*/ 976 h 976"/>
                    </a:gdLst>
                    <a:ahLst/>
                    <a:cxnLst>
                      <a:cxn ang="0">
                        <a:pos x="88" y="88"/>
                      </a:cxn>
                      <a:cxn ang="0">
                        <a:pos x="136" y="136"/>
                      </a:cxn>
                      <a:cxn ang="0">
                        <a:pos x="904" y="904"/>
                      </a:cxn>
                      <a:cxn ang="0">
                        <a:pos x="1576" y="568"/>
                      </a:cxn>
                    </a:cxnLst>
                    <a:rect l="txL" t="txT" r="txR" b="txB"/>
                    <a:pathLst>
                      <a:path w="1576" h="976">
                        <a:moveTo>
                          <a:pt x="88" y="88"/>
                        </a:moveTo>
                        <a:cubicBezTo>
                          <a:pt x="44" y="44"/>
                          <a:pt x="0" y="0"/>
                          <a:pt x="136" y="136"/>
                        </a:cubicBezTo>
                        <a:cubicBezTo>
                          <a:pt x="272" y="272"/>
                          <a:pt x="664" y="832"/>
                          <a:pt x="904" y="904"/>
                        </a:cubicBezTo>
                        <a:cubicBezTo>
                          <a:pt x="1144" y="976"/>
                          <a:pt x="1464" y="624"/>
                          <a:pt x="1576" y="568"/>
                        </a:cubicBezTo>
                      </a:path>
                    </a:pathLst>
                  </a:custGeom>
                  <a:noFill/>
                  <a:ln w="12700" cap="sq" cmpd="sng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triangle" w="med" len="med"/>
                  </a:ln>
                </p:spPr>
                <p:txBody>
                  <a:bodyPr wrap="none" anchor="ctr"/>
                  <a:p>
                    <a:endParaRPr lang="zh-CN" altLang="en-US" dirty="0">
                      <a:latin typeface="Tahoma" panose="020B0604030504040204" pitchFamily="34" charset="0"/>
                    </a:endParaRPr>
                  </a:p>
                </p:txBody>
              </p:sp>
              <p:sp>
                <p:nvSpPr>
                  <p:cNvPr id="20577" name="Oval 31"/>
                  <p:cNvSpPr/>
                  <p:nvPr/>
                </p:nvSpPr>
                <p:spPr>
                  <a:xfrm>
                    <a:off x="2304" y="2832"/>
                    <a:ext cx="96" cy="96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2700" cap="sq" cmpd="sng">
                    <a:solidFill>
                      <a:schemeClr val="tx1"/>
                    </a:solidFill>
                    <a:prstDash val="solid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p>
                    <a:endParaRPr lang="zh-CN" altLang="en-US" dirty="0">
                      <a:latin typeface="Tahoma" panose="020B0604030504040204" pitchFamily="34" charset="0"/>
                    </a:endParaRPr>
                  </a:p>
                </p:txBody>
              </p:sp>
            </p:grpSp>
            <p:grpSp>
              <p:nvGrpSpPr>
                <p:cNvPr id="20573" name="Group 32"/>
                <p:cNvGrpSpPr/>
                <p:nvPr/>
              </p:nvGrpSpPr>
              <p:grpSpPr>
                <a:xfrm>
                  <a:off x="2736" y="1288"/>
                  <a:ext cx="2016" cy="728"/>
                  <a:chOff x="2736" y="1288"/>
                  <a:chExt cx="2016" cy="728"/>
                </a:xfrm>
              </p:grpSpPr>
              <p:sp>
                <p:nvSpPr>
                  <p:cNvPr id="20574" name="Freeform 33"/>
                  <p:cNvSpPr/>
                  <p:nvPr/>
                </p:nvSpPr>
                <p:spPr>
                  <a:xfrm>
                    <a:off x="2784" y="1288"/>
                    <a:ext cx="1968" cy="728"/>
                  </a:xfrm>
                  <a:custGeom>
                    <a:avLst/>
                    <a:gdLst>
                      <a:gd name="txL" fmla="*/ 0 w 2352"/>
                      <a:gd name="txT" fmla="*/ 0 h 824"/>
                      <a:gd name="txR" fmla="*/ 2352 w 2352"/>
                      <a:gd name="txB" fmla="*/ 824 h 824"/>
                    </a:gdLst>
                    <a:ahLst/>
                    <a:cxnLst>
                      <a:cxn ang="0">
                        <a:pos x="0" y="776"/>
                      </a:cxn>
                      <a:cxn ang="0">
                        <a:pos x="1248" y="8"/>
                      </a:cxn>
                      <a:cxn ang="0">
                        <a:pos x="2352" y="824"/>
                      </a:cxn>
                    </a:cxnLst>
                    <a:rect l="txL" t="txT" r="txR" b="txB"/>
                    <a:pathLst>
                      <a:path w="2352" h="824">
                        <a:moveTo>
                          <a:pt x="0" y="776"/>
                        </a:moveTo>
                        <a:cubicBezTo>
                          <a:pt x="428" y="388"/>
                          <a:pt x="856" y="0"/>
                          <a:pt x="1248" y="8"/>
                        </a:cubicBezTo>
                        <a:cubicBezTo>
                          <a:pt x="1640" y="16"/>
                          <a:pt x="2168" y="688"/>
                          <a:pt x="2352" y="824"/>
                        </a:cubicBezTo>
                      </a:path>
                    </a:pathLst>
                  </a:custGeom>
                  <a:noFill/>
                  <a:ln w="12700" cap="sq" cmpd="sng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triangle" w="med" len="med"/>
                  </a:ln>
                </p:spPr>
                <p:txBody>
                  <a:bodyPr wrap="none" anchor="ctr"/>
                  <a:p>
                    <a:endParaRPr lang="zh-CN" altLang="en-US" dirty="0">
                      <a:latin typeface="Tahoma" panose="020B0604030504040204" pitchFamily="34" charset="0"/>
                    </a:endParaRPr>
                  </a:p>
                </p:txBody>
              </p:sp>
              <p:sp>
                <p:nvSpPr>
                  <p:cNvPr id="20575" name="Oval 34"/>
                  <p:cNvSpPr/>
                  <p:nvPr/>
                </p:nvSpPr>
                <p:spPr>
                  <a:xfrm>
                    <a:off x="2736" y="1920"/>
                    <a:ext cx="96" cy="96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2700" cap="sq" cmpd="sng">
                    <a:solidFill>
                      <a:schemeClr val="tx1"/>
                    </a:solidFill>
                    <a:prstDash val="solid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p>
                    <a:endParaRPr lang="zh-CN" altLang="en-US" dirty="0">
                      <a:latin typeface="Tahoma" panose="020B0604030504040204" pitchFamily="34" charset="0"/>
                    </a:endParaRPr>
                  </a:p>
                </p:txBody>
              </p:sp>
            </p:grpSp>
          </p:grpSp>
        </p:grpSp>
        <p:sp>
          <p:nvSpPr>
            <p:cNvPr id="20563" name="Text Box 35"/>
            <p:cNvSpPr txBox="1"/>
            <p:nvPr/>
          </p:nvSpPr>
          <p:spPr>
            <a:xfrm>
              <a:off x="1488" y="1632"/>
              <a:ext cx="2688" cy="38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>
                <a:spcBef>
                  <a:spcPct val="50000"/>
                </a:spcBef>
              </a:pPr>
              <a:endParaRPr lang="zh-CN" altLang="zh-CN" sz="2000" b="1" dirty="0">
                <a:solidFill>
                  <a:schemeClr val="folHlink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</p:grpSp>
      <p:grpSp>
        <p:nvGrpSpPr>
          <p:cNvPr id="11" name="Group 36"/>
          <p:cNvGrpSpPr/>
          <p:nvPr/>
        </p:nvGrpSpPr>
        <p:grpSpPr>
          <a:xfrm>
            <a:off x="934720" y="3742690"/>
            <a:ext cx="7526020" cy="2820404"/>
            <a:chOff x="96" y="1545"/>
            <a:chExt cx="5568" cy="2167"/>
          </a:xfrm>
        </p:grpSpPr>
        <p:sp>
          <p:nvSpPr>
            <p:cNvPr id="20486" name="Text Box 37"/>
            <p:cNvSpPr txBox="1"/>
            <p:nvPr/>
          </p:nvSpPr>
          <p:spPr>
            <a:xfrm>
              <a:off x="336" y="1680"/>
              <a:ext cx="1008" cy="251"/>
            </a:xfrm>
            <a:prstGeom prst="rect">
              <a:avLst/>
            </a:prstGeom>
            <a:noFill/>
            <a:ln w="12700">
              <a:noFill/>
            </a:ln>
          </p:spPr>
          <p:txBody>
            <a:bodyPr>
              <a:spAutoFit/>
            </a:bodyPr>
            <a:p>
              <a:pPr>
                <a:spcBef>
                  <a:spcPct val="50000"/>
                </a:spcBef>
              </a:pPr>
              <a:endParaRPr lang="zh-CN" altLang="zh-CN" sz="2000" b="1" dirty="0">
                <a:solidFill>
                  <a:schemeClr val="folHlink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grpSp>
          <p:nvGrpSpPr>
            <p:cNvPr id="20487" name="Group 38"/>
            <p:cNvGrpSpPr/>
            <p:nvPr/>
          </p:nvGrpSpPr>
          <p:grpSpPr>
            <a:xfrm>
              <a:off x="96" y="1968"/>
              <a:ext cx="2160" cy="1440"/>
              <a:chOff x="192" y="2016"/>
              <a:chExt cx="2448" cy="1536"/>
            </a:xfrm>
          </p:grpSpPr>
          <p:grpSp>
            <p:nvGrpSpPr>
              <p:cNvPr id="20532" name="Group 39"/>
              <p:cNvGrpSpPr/>
              <p:nvPr/>
            </p:nvGrpSpPr>
            <p:grpSpPr>
              <a:xfrm>
                <a:off x="864" y="2400"/>
                <a:ext cx="1296" cy="1152"/>
                <a:chOff x="864" y="2400"/>
                <a:chExt cx="1296" cy="1152"/>
              </a:xfrm>
            </p:grpSpPr>
            <p:sp>
              <p:nvSpPr>
                <p:cNvPr id="20539" name="Rectangle 40"/>
                <p:cNvSpPr/>
                <p:nvPr/>
              </p:nvSpPr>
              <p:spPr>
                <a:xfrm>
                  <a:off x="864" y="2400"/>
                  <a:ext cx="1296" cy="1152"/>
                </a:xfrm>
                <a:prstGeom prst="rect">
                  <a:avLst/>
                </a:prstGeom>
                <a:noFill/>
                <a:ln w="12700" cap="sq" cmpd="sng">
                  <a:solidFill>
                    <a:schemeClr val="tx1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 anchor="ctr"/>
                <a:p>
                  <a:endParaRPr lang="zh-CN" altLang="en-US" dirty="0">
                    <a:latin typeface="Tahoma" panose="020B0604030504040204" pitchFamily="34" charset="0"/>
                  </a:endParaRPr>
                </a:p>
              </p:txBody>
            </p:sp>
            <p:sp>
              <p:nvSpPr>
                <p:cNvPr id="20540" name="Line 41"/>
                <p:cNvSpPr/>
                <p:nvPr/>
              </p:nvSpPr>
              <p:spPr>
                <a:xfrm>
                  <a:off x="1056" y="2400"/>
                  <a:ext cx="0" cy="1152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41" name="Line 42"/>
                <p:cNvSpPr/>
                <p:nvPr/>
              </p:nvSpPr>
              <p:spPr>
                <a:xfrm>
                  <a:off x="864" y="2592"/>
                  <a:ext cx="1296" cy="0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42" name="Line 43"/>
                <p:cNvSpPr/>
                <p:nvPr/>
              </p:nvSpPr>
              <p:spPr>
                <a:xfrm>
                  <a:off x="864" y="2784"/>
                  <a:ext cx="1296" cy="0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43" name="Line 44"/>
                <p:cNvSpPr/>
                <p:nvPr/>
              </p:nvSpPr>
              <p:spPr>
                <a:xfrm>
                  <a:off x="864" y="2976"/>
                  <a:ext cx="1296" cy="0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44" name="Line 45"/>
                <p:cNvSpPr/>
                <p:nvPr/>
              </p:nvSpPr>
              <p:spPr>
                <a:xfrm>
                  <a:off x="864" y="3168"/>
                  <a:ext cx="1296" cy="0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45" name="Line 46"/>
                <p:cNvSpPr/>
                <p:nvPr/>
              </p:nvSpPr>
              <p:spPr>
                <a:xfrm>
                  <a:off x="1248" y="2400"/>
                  <a:ext cx="0" cy="1152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46" name="Line 47"/>
                <p:cNvSpPr/>
                <p:nvPr/>
              </p:nvSpPr>
              <p:spPr>
                <a:xfrm>
                  <a:off x="1440" y="2400"/>
                  <a:ext cx="0" cy="1152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47" name="Line 48"/>
                <p:cNvSpPr/>
                <p:nvPr/>
              </p:nvSpPr>
              <p:spPr>
                <a:xfrm>
                  <a:off x="1344" y="2400"/>
                  <a:ext cx="96" cy="96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48" name="Line 49"/>
                <p:cNvSpPr/>
                <p:nvPr/>
              </p:nvSpPr>
              <p:spPr>
                <a:xfrm>
                  <a:off x="1248" y="2448"/>
                  <a:ext cx="192" cy="192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49" name="Line 50"/>
                <p:cNvSpPr/>
                <p:nvPr/>
              </p:nvSpPr>
              <p:spPr>
                <a:xfrm>
                  <a:off x="1248" y="2592"/>
                  <a:ext cx="192" cy="192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50" name="Line 51"/>
                <p:cNvSpPr/>
                <p:nvPr/>
              </p:nvSpPr>
              <p:spPr>
                <a:xfrm>
                  <a:off x="1248" y="2736"/>
                  <a:ext cx="192" cy="192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51" name="Line 52"/>
                <p:cNvSpPr/>
                <p:nvPr/>
              </p:nvSpPr>
              <p:spPr>
                <a:xfrm>
                  <a:off x="1248" y="2880"/>
                  <a:ext cx="192" cy="192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52" name="Line 53"/>
                <p:cNvSpPr/>
                <p:nvPr/>
              </p:nvSpPr>
              <p:spPr>
                <a:xfrm>
                  <a:off x="1248" y="3024"/>
                  <a:ext cx="192" cy="192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53" name="Line 54"/>
                <p:cNvSpPr/>
                <p:nvPr/>
              </p:nvSpPr>
              <p:spPr>
                <a:xfrm>
                  <a:off x="1248" y="3168"/>
                  <a:ext cx="192" cy="192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54" name="Line 55"/>
                <p:cNvSpPr/>
                <p:nvPr/>
              </p:nvSpPr>
              <p:spPr>
                <a:xfrm>
                  <a:off x="1248" y="3312"/>
                  <a:ext cx="192" cy="192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55" name="Line 56"/>
                <p:cNvSpPr/>
                <p:nvPr/>
              </p:nvSpPr>
              <p:spPr>
                <a:xfrm flipH="1">
                  <a:off x="864" y="2784"/>
                  <a:ext cx="192" cy="192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56" name="Line 57"/>
                <p:cNvSpPr/>
                <p:nvPr/>
              </p:nvSpPr>
              <p:spPr>
                <a:xfrm flipH="1">
                  <a:off x="1056" y="2784"/>
                  <a:ext cx="192" cy="192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57" name="Line 58"/>
                <p:cNvSpPr/>
                <p:nvPr/>
              </p:nvSpPr>
              <p:spPr>
                <a:xfrm flipH="1">
                  <a:off x="1248" y="2784"/>
                  <a:ext cx="192" cy="192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58" name="Line 59"/>
                <p:cNvSpPr/>
                <p:nvPr/>
              </p:nvSpPr>
              <p:spPr>
                <a:xfrm flipH="1">
                  <a:off x="1440" y="2784"/>
                  <a:ext cx="192" cy="192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59" name="Line 60"/>
                <p:cNvSpPr/>
                <p:nvPr/>
              </p:nvSpPr>
              <p:spPr>
                <a:xfrm flipH="1">
                  <a:off x="1632" y="2784"/>
                  <a:ext cx="192" cy="192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60" name="Line 61"/>
                <p:cNvSpPr/>
                <p:nvPr/>
              </p:nvSpPr>
              <p:spPr>
                <a:xfrm flipH="1">
                  <a:off x="1824" y="2784"/>
                  <a:ext cx="192" cy="192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61" name="Line 62"/>
                <p:cNvSpPr/>
                <p:nvPr/>
              </p:nvSpPr>
              <p:spPr>
                <a:xfrm flipH="1">
                  <a:off x="1968" y="2784"/>
                  <a:ext cx="192" cy="192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</p:grpSp>
          <p:sp>
            <p:nvSpPr>
              <p:cNvPr id="20533" name="Text Box 63"/>
              <p:cNvSpPr txBox="1"/>
              <p:nvPr/>
            </p:nvSpPr>
            <p:spPr>
              <a:xfrm>
                <a:off x="1968" y="2016"/>
                <a:ext cx="672" cy="529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>
                <a:spAutoFit/>
              </a:bodyPr>
              <a:p>
                <a:pPr>
                  <a:spcBef>
                    <a:spcPct val="50000"/>
                  </a:spcBef>
                </a:pPr>
                <a:r>
                  <a:rPr lang="zh-CN" altLang="en-US" dirty="0">
                    <a:solidFill>
                      <a:schemeClr val="folHlink"/>
                    </a:solidFill>
                    <a:latin typeface="Times New Roman" panose="02020603050405020304" pitchFamily="18" charset="0"/>
                  </a:rPr>
                  <a:t>采样列</a:t>
                </a:r>
                <a:endParaRPr lang="zh-CN" altLang="en-US" dirty="0">
                  <a:solidFill>
                    <a:schemeClr val="folHlink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0534" name="Line 64"/>
              <p:cNvSpPr/>
              <p:nvPr/>
            </p:nvSpPr>
            <p:spPr>
              <a:xfrm flipH="1">
                <a:off x="1632" y="2112"/>
                <a:ext cx="240" cy="0"/>
              </a:xfrm>
              <a:prstGeom prst="line">
                <a:avLst/>
              </a:prstGeom>
              <a:ln w="12700" cap="sq" cmpd="sng">
                <a:solidFill>
                  <a:schemeClr val="tx1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0535" name="Line 65"/>
              <p:cNvSpPr/>
              <p:nvPr/>
            </p:nvSpPr>
            <p:spPr>
              <a:xfrm flipH="1">
                <a:off x="1344" y="2112"/>
                <a:ext cx="288" cy="288"/>
              </a:xfrm>
              <a:prstGeom prst="line">
                <a:avLst/>
              </a:prstGeom>
              <a:ln w="12700" cap="sq" cmpd="sng">
                <a:solidFill>
                  <a:schemeClr val="tx1"/>
                </a:solidFill>
                <a:prstDash val="solid"/>
                <a:headEnd type="none" w="sm" len="sm"/>
                <a:tailEnd type="triangle" w="sm" len="sm"/>
              </a:ln>
            </p:spPr>
          </p:sp>
          <p:sp>
            <p:nvSpPr>
              <p:cNvPr id="20536" name="Text Box 66"/>
              <p:cNvSpPr txBox="1"/>
              <p:nvPr/>
            </p:nvSpPr>
            <p:spPr>
              <a:xfrm>
                <a:off x="192" y="2784"/>
                <a:ext cx="672" cy="529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>
                <a:spAutoFit/>
              </a:bodyPr>
              <a:p>
                <a:pPr>
                  <a:spcBef>
                    <a:spcPct val="50000"/>
                  </a:spcBef>
                </a:pPr>
                <a:r>
                  <a:rPr lang="zh-CN" altLang="en-US" dirty="0">
                    <a:solidFill>
                      <a:schemeClr val="folHlink"/>
                    </a:solidFill>
                    <a:latin typeface="Times New Roman" panose="02020603050405020304" pitchFamily="18" charset="0"/>
                  </a:rPr>
                  <a:t>采样行</a:t>
                </a:r>
                <a:endParaRPr lang="zh-CN" altLang="en-US" dirty="0">
                  <a:solidFill>
                    <a:schemeClr val="folHlink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0537" name="Line 67"/>
              <p:cNvSpPr/>
              <p:nvPr/>
            </p:nvSpPr>
            <p:spPr>
              <a:xfrm>
                <a:off x="720" y="2928"/>
                <a:ext cx="288" cy="0"/>
              </a:xfrm>
              <a:prstGeom prst="line">
                <a:avLst/>
              </a:prstGeom>
              <a:ln w="12700" cap="sq" cmpd="sng">
                <a:solidFill>
                  <a:schemeClr val="tx1"/>
                </a:solidFill>
                <a:prstDash val="solid"/>
                <a:headEnd type="none" w="sm" len="sm"/>
                <a:tailEnd type="triangle" w="sm" len="sm"/>
              </a:ln>
            </p:spPr>
          </p:sp>
          <p:sp>
            <p:nvSpPr>
              <p:cNvPr id="20538" name="Rectangle 68"/>
              <p:cNvSpPr/>
              <p:nvPr/>
            </p:nvSpPr>
            <p:spPr>
              <a:xfrm>
                <a:off x="1488" y="3216"/>
                <a:ext cx="576" cy="288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none" anchor="ctr"/>
              <a:p>
                <a:pPr algn="ctr">
                  <a:spcBef>
                    <a:spcPct val="20000"/>
                  </a:spcBef>
                </a:pPr>
                <a:r>
                  <a:rPr lang="zh-CN" altLang="en-US" dirty="0">
                    <a:solidFill>
                      <a:schemeClr val="folHlink"/>
                    </a:solidFill>
                    <a:latin typeface="Times New Roman" panose="02020603050405020304" pitchFamily="18" charset="0"/>
                  </a:rPr>
                  <a:t>图片</a:t>
                </a:r>
                <a:endParaRPr lang="zh-CN" altLang="en-US" dirty="0">
                  <a:solidFill>
                    <a:schemeClr val="folHlink"/>
                  </a:solidFill>
                  <a:latin typeface="Times New Roman" panose="02020603050405020304" pitchFamily="18" charset="0"/>
                </a:endParaRPr>
              </a:p>
            </p:txBody>
          </p:sp>
        </p:grpSp>
        <p:sp>
          <p:nvSpPr>
            <p:cNvPr id="20488" name="AutoShape 69"/>
            <p:cNvSpPr/>
            <p:nvPr/>
          </p:nvSpPr>
          <p:spPr>
            <a:xfrm>
              <a:off x="1920" y="2736"/>
              <a:ext cx="240" cy="192"/>
            </a:xfrm>
            <a:prstGeom prst="rightArrow">
              <a:avLst>
                <a:gd name="adj1" fmla="val 50000"/>
                <a:gd name="adj2" fmla="val 31250"/>
              </a:avLst>
            </a:prstGeom>
            <a:solidFill>
              <a:schemeClr val="accent1"/>
            </a:solidFill>
            <a:ln w="12700" cap="sq" cmpd="sng">
              <a:solidFill>
                <a:schemeClr val="tx1"/>
              </a:solidFill>
              <a:prstDash val="solid"/>
              <a:miter/>
              <a:headEnd type="none" w="sm" len="sm"/>
              <a:tailEnd type="none" w="sm" len="sm"/>
            </a:ln>
          </p:spPr>
          <p:txBody>
            <a:bodyPr wrap="none" anchor="ctr"/>
            <a:p>
              <a:endParaRPr lang="zh-CN" altLang="en-US" dirty="0">
                <a:latin typeface="Tahoma" panose="020B0604030504040204" pitchFamily="34" charset="0"/>
              </a:endParaRPr>
            </a:p>
          </p:txBody>
        </p:sp>
        <p:grpSp>
          <p:nvGrpSpPr>
            <p:cNvPr id="20489" name="Group 70"/>
            <p:cNvGrpSpPr/>
            <p:nvPr/>
          </p:nvGrpSpPr>
          <p:grpSpPr>
            <a:xfrm>
              <a:off x="2352" y="1968"/>
              <a:ext cx="1584" cy="1744"/>
              <a:chOff x="2352" y="1968"/>
              <a:chExt cx="1584" cy="1744"/>
            </a:xfrm>
          </p:grpSpPr>
          <p:sp>
            <p:nvSpPr>
              <p:cNvPr id="20512" name="Text Box 71"/>
              <p:cNvSpPr txBox="1"/>
              <p:nvPr/>
            </p:nvSpPr>
            <p:spPr>
              <a:xfrm>
                <a:off x="2352" y="1968"/>
                <a:ext cx="576" cy="283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>
                <a:spAutoFit/>
              </a:bodyPr>
              <a:p>
                <a:pPr>
                  <a:spcBef>
                    <a:spcPct val="50000"/>
                  </a:spcBef>
                </a:pPr>
                <a:r>
                  <a:rPr lang="zh-CN" altLang="en-US" dirty="0">
                    <a:solidFill>
                      <a:schemeClr val="folHlink"/>
                    </a:solidFill>
                    <a:latin typeface="Times New Roman" panose="02020603050405020304" pitchFamily="18" charset="0"/>
                  </a:rPr>
                  <a:t>像素</a:t>
                </a:r>
                <a:endParaRPr lang="zh-CN" altLang="en-US" dirty="0">
                  <a:solidFill>
                    <a:schemeClr val="folHlink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0513" name="Text Box 72"/>
              <p:cNvSpPr txBox="1"/>
              <p:nvPr/>
            </p:nvSpPr>
            <p:spPr>
              <a:xfrm>
                <a:off x="3312" y="2592"/>
                <a:ext cx="624" cy="496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>
                <a:spAutoFit/>
              </a:bodyPr>
              <a:p>
                <a:pPr>
                  <a:spcBef>
                    <a:spcPct val="50000"/>
                  </a:spcBef>
                </a:pPr>
                <a:r>
                  <a:rPr lang="zh-CN" altLang="en-US" dirty="0">
                    <a:solidFill>
                      <a:schemeClr val="folHlink"/>
                    </a:solidFill>
                    <a:latin typeface="Times New Roman" panose="02020603050405020304" pitchFamily="18" charset="0"/>
                  </a:rPr>
                  <a:t>行间隔</a:t>
                </a:r>
                <a:endParaRPr lang="zh-CN" altLang="en-US" dirty="0">
                  <a:solidFill>
                    <a:schemeClr val="folHlink"/>
                  </a:solidFill>
                  <a:latin typeface="Times New Roman" panose="02020603050405020304" pitchFamily="18" charset="0"/>
                </a:endParaRPr>
              </a:p>
            </p:txBody>
          </p:sp>
          <p:grpSp>
            <p:nvGrpSpPr>
              <p:cNvPr id="20514" name="Group 73"/>
              <p:cNvGrpSpPr/>
              <p:nvPr/>
            </p:nvGrpSpPr>
            <p:grpSpPr>
              <a:xfrm>
                <a:off x="2352" y="2160"/>
                <a:ext cx="1008" cy="1552"/>
                <a:chOff x="2448" y="2160"/>
                <a:chExt cx="1008" cy="1552"/>
              </a:xfrm>
            </p:grpSpPr>
            <p:sp>
              <p:nvSpPr>
                <p:cNvPr id="20515" name="Oval 74"/>
                <p:cNvSpPr/>
                <p:nvPr/>
              </p:nvSpPr>
              <p:spPr>
                <a:xfrm>
                  <a:off x="2688" y="2544"/>
                  <a:ext cx="192" cy="192"/>
                </a:xfrm>
                <a:prstGeom prst="ellipse">
                  <a:avLst/>
                </a:prstGeom>
                <a:solidFill>
                  <a:schemeClr val="accent1"/>
                </a:solidFill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  <p:txBody>
                <a:bodyPr wrap="none" anchor="ctr"/>
                <a:p>
                  <a:endParaRPr lang="zh-CN" altLang="en-US" dirty="0">
                    <a:latin typeface="Tahoma" panose="020B0604030504040204" pitchFamily="34" charset="0"/>
                  </a:endParaRPr>
                </a:p>
              </p:txBody>
            </p:sp>
            <p:sp>
              <p:nvSpPr>
                <p:cNvPr id="20516" name="Line 75"/>
                <p:cNvSpPr/>
                <p:nvPr/>
              </p:nvSpPr>
              <p:spPr>
                <a:xfrm>
                  <a:off x="2448" y="2544"/>
                  <a:ext cx="816" cy="0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17" name="Line 76"/>
                <p:cNvSpPr/>
                <p:nvPr/>
              </p:nvSpPr>
              <p:spPr>
                <a:xfrm>
                  <a:off x="2448" y="2736"/>
                  <a:ext cx="816" cy="0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18" name="Line 77"/>
                <p:cNvSpPr/>
                <p:nvPr/>
              </p:nvSpPr>
              <p:spPr>
                <a:xfrm>
                  <a:off x="2688" y="2304"/>
                  <a:ext cx="0" cy="768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19" name="Line 78"/>
                <p:cNvSpPr/>
                <p:nvPr/>
              </p:nvSpPr>
              <p:spPr>
                <a:xfrm>
                  <a:off x="2880" y="2304"/>
                  <a:ext cx="0" cy="768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20" name="Line 79"/>
                <p:cNvSpPr/>
                <p:nvPr/>
              </p:nvSpPr>
              <p:spPr>
                <a:xfrm>
                  <a:off x="3072" y="2304"/>
                  <a:ext cx="0" cy="768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21" name="Line 80"/>
                <p:cNvSpPr/>
                <p:nvPr/>
              </p:nvSpPr>
              <p:spPr>
                <a:xfrm>
                  <a:off x="2448" y="2928"/>
                  <a:ext cx="768" cy="0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22" name="Line 81"/>
                <p:cNvSpPr/>
                <p:nvPr/>
              </p:nvSpPr>
              <p:spPr>
                <a:xfrm>
                  <a:off x="2688" y="2160"/>
                  <a:ext cx="96" cy="480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triangle" w="sm" len="sm"/>
                </a:ln>
              </p:spPr>
            </p:sp>
            <p:sp>
              <p:nvSpPr>
                <p:cNvPr id="20523" name="Line 82"/>
                <p:cNvSpPr/>
                <p:nvPr/>
              </p:nvSpPr>
              <p:spPr>
                <a:xfrm>
                  <a:off x="3264" y="2640"/>
                  <a:ext cx="144" cy="0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24" name="Line 83"/>
                <p:cNvSpPr/>
                <p:nvPr/>
              </p:nvSpPr>
              <p:spPr>
                <a:xfrm>
                  <a:off x="3264" y="2832"/>
                  <a:ext cx="144" cy="0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25" name="Line 84"/>
                <p:cNvSpPr/>
                <p:nvPr/>
              </p:nvSpPr>
              <p:spPr>
                <a:xfrm>
                  <a:off x="3312" y="2352"/>
                  <a:ext cx="0" cy="288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triangle" w="sm" len="sm"/>
                </a:ln>
              </p:spPr>
            </p:sp>
            <p:sp>
              <p:nvSpPr>
                <p:cNvPr id="20526" name="Line 85"/>
                <p:cNvSpPr/>
                <p:nvPr/>
              </p:nvSpPr>
              <p:spPr>
                <a:xfrm flipV="1">
                  <a:off x="3312" y="2832"/>
                  <a:ext cx="0" cy="336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triangle" w="sm" len="sm"/>
                </a:ln>
              </p:spPr>
            </p:sp>
            <p:sp>
              <p:nvSpPr>
                <p:cNvPr id="20527" name="Line 86"/>
                <p:cNvSpPr/>
                <p:nvPr/>
              </p:nvSpPr>
              <p:spPr>
                <a:xfrm>
                  <a:off x="2784" y="3024"/>
                  <a:ext cx="0" cy="240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28" name="Line 87"/>
                <p:cNvSpPr/>
                <p:nvPr/>
              </p:nvSpPr>
              <p:spPr>
                <a:xfrm>
                  <a:off x="2976" y="3024"/>
                  <a:ext cx="0" cy="240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none" w="sm" len="sm"/>
                </a:ln>
              </p:spPr>
            </p:sp>
            <p:sp>
              <p:nvSpPr>
                <p:cNvPr id="20529" name="Line 88"/>
                <p:cNvSpPr/>
                <p:nvPr/>
              </p:nvSpPr>
              <p:spPr>
                <a:xfrm>
                  <a:off x="2544" y="3120"/>
                  <a:ext cx="240" cy="0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triangle" w="sm" len="sm"/>
                </a:ln>
              </p:spPr>
            </p:sp>
            <p:sp>
              <p:nvSpPr>
                <p:cNvPr id="20530" name="Line 89"/>
                <p:cNvSpPr/>
                <p:nvPr/>
              </p:nvSpPr>
              <p:spPr>
                <a:xfrm flipH="1">
                  <a:off x="2976" y="3120"/>
                  <a:ext cx="288" cy="0"/>
                </a:xfrm>
                <a:prstGeom prst="line">
                  <a:avLst/>
                </a:prstGeom>
                <a:ln w="12700" cap="sq" cmpd="sng">
                  <a:solidFill>
                    <a:schemeClr val="tx1"/>
                  </a:solidFill>
                  <a:prstDash val="solid"/>
                  <a:headEnd type="none" w="sm" len="sm"/>
                  <a:tailEnd type="triangle" w="sm" len="sm"/>
                </a:ln>
              </p:spPr>
            </p:sp>
            <p:sp>
              <p:nvSpPr>
                <p:cNvPr id="20531" name="Text Box 90"/>
                <p:cNvSpPr txBox="1"/>
                <p:nvPr/>
              </p:nvSpPr>
              <p:spPr>
                <a:xfrm>
                  <a:off x="2496" y="3216"/>
                  <a:ext cx="960" cy="496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>
                  <a:spAutoFit/>
                </a:bodyPr>
                <a:p>
                  <a:pPr>
                    <a:spcBef>
                      <a:spcPct val="50000"/>
                    </a:spcBef>
                  </a:pPr>
                  <a:r>
                    <a:rPr lang="zh-CN" altLang="en-US" dirty="0">
                      <a:solidFill>
                        <a:schemeClr val="folHlink"/>
                      </a:solidFill>
                      <a:latin typeface="Times New Roman" panose="02020603050405020304" pitchFamily="18" charset="0"/>
                    </a:rPr>
                    <a:t>采样列间隔</a:t>
                  </a:r>
                  <a:endParaRPr lang="zh-CN" altLang="en-US" dirty="0">
                    <a:solidFill>
                      <a:schemeClr val="folHlink"/>
                    </a:solidFill>
                    <a:latin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20490" name="AutoShape 91"/>
            <p:cNvSpPr/>
            <p:nvPr/>
          </p:nvSpPr>
          <p:spPr>
            <a:xfrm>
              <a:off x="3840" y="2736"/>
              <a:ext cx="240" cy="192"/>
            </a:xfrm>
            <a:prstGeom prst="rightArrow">
              <a:avLst>
                <a:gd name="adj1" fmla="val 50000"/>
                <a:gd name="adj2" fmla="val 31250"/>
              </a:avLst>
            </a:prstGeom>
            <a:solidFill>
              <a:schemeClr val="accent1"/>
            </a:solidFill>
            <a:ln w="12700" cap="sq" cmpd="sng">
              <a:solidFill>
                <a:schemeClr val="tx1"/>
              </a:solidFill>
              <a:prstDash val="solid"/>
              <a:miter/>
              <a:headEnd type="none" w="sm" len="sm"/>
              <a:tailEnd type="none" w="sm" len="sm"/>
            </a:ln>
          </p:spPr>
          <p:txBody>
            <a:bodyPr wrap="none" anchor="ctr"/>
            <a:p>
              <a:endParaRPr lang="zh-CN" altLang="en-US" dirty="0">
                <a:latin typeface="Tahoma" panose="020B0604030504040204" pitchFamily="34" charset="0"/>
              </a:endParaRPr>
            </a:p>
          </p:txBody>
        </p:sp>
        <p:grpSp>
          <p:nvGrpSpPr>
            <p:cNvPr id="20491" name="Group 92"/>
            <p:cNvGrpSpPr/>
            <p:nvPr/>
          </p:nvGrpSpPr>
          <p:grpSpPr>
            <a:xfrm>
              <a:off x="4464" y="1824"/>
              <a:ext cx="288" cy="1680"/>
              <a:chOff x="4464" y="1824"/>
              <a:chExt cx="288" cy="1680"/>
            </a:xfrm>
          </p:grpSpPr>
          <p:sp>
            <p:nvSpPr>
              <p:cNvPr id="20507" name="Rectangle 93"/>
              <p:cNvSpPr/>
              <p:nvPr/>
            </p:nvSpPr>
            <p:spPr>
              <a:xfrm>
                <a:off x="4464" y="3168"/>
                <a:ext cx="288" cy="336"/>
              </a:xfrm>
              <a:prstGeom prst="rect">
                <a:avLst/>
              </a:prstGeom>
              <a:solidFill>
                <a:srgbClr val="FFFFFF"/>
              </a:solidFill>
              <a:ln w="12700" cap="sq" cmpd="sng">
                <a:solidFill>
                  <a:schemeClr val="tx1"/>
                </a:solidFill>
                <a:prstDash val="solid"/>
                <a:miter/>
                <a:headEnd type="none" w="sm" len="sm"/>
                <a:tailEnd type="none" w="sm" len="sm"/>
              </a:ln>
            </p:spPr>
            <p:txBody>
              <a:bodyPr wrap="none" anchor="ctr"/>
              <a:p>
                <a:endParaRPr lang="zh-CN" altLang="en-US" dirty="0">
                  <a:latin typeface="Tahoma" panose="020B0604030504040204" pitchFamily="34" charset="0"/>
                </a:endParaRPr>
              </a:p>
            </p:txBody>
          </p:sp>
          <p:sp>
            <p:nvSpPr>
              <p:cNvPr id="20508" name="Rectangle 94"/>
              <p:cNvSpPr/>
              <p:nvPr/>
            </p:nvSpPr>
            <p:spPr>
              <a:xfrm>
                <a:off x="4464" y="2832"/>
                <a:ext cx="288" cy="336"/>
              </a:xfrm>
              <a:prstGeom prst="rect">
                <a:avLst/>
              </a:prstGeom>
              <a:solidFill>
                <a:srgbClr val="C0C0C0"/>
              </a:solidFill>
              <a:ln w="12700" cap="sq" cmpd="sng">
                <a:solidFill>
                  <a:schemeClr val="tx1"/>
                </a:solidFill>
                <a:prstDash val="solid"/>
                <a:miter/>
                <a:headEnd type="none" w="sm" len="sm"/>
                <a:tailEnd type="none" w="sm" len="sm"/>
              </a:ln>
            </p:spPr>
            <p:txBody>
              <a:bodyPr wrap="none" anchor="ctr"/>
              <a:p>
                <a:endParaRPr lang="zh-CN" altLang="en-US" dirty="0">
                  <a:latin typeface="Tahoma" panose="020B0604030504040204" pitchFamily="34" charset="0"/>
                </a:endParaRPr>
              </a:p>
            </p:txBody>
          </p:sp>
          <p:sp>
            <p:nvSpPr>
              <p:cNvPr id="20509" name="Rectangle 95"/>
              <p:cNvSpPr/>
              <p:nvPr/>
            </p:nvSpPr>
            <p:spPr>
              <a:xfrm>
                <a:off x="4464" y="2496"/>
                <a:ext cx="288" cy="336"/>
              </a:xfrm>
              <a:prstGeom prst="rect">
                <a:avLst/>
              </a:prstGeom>
              <a:solidFill>
                <a:srgbClr val="969696"/>
              </a:solidFill>
              <a:ln w="12700" cap="sq" cmpd="sng">
                <a:solidFill>
                  <a:srgbClr val="333333"/>
                </a:solidFill>
                <a:prstDash val="solid"/>
                <a:miter/>
                <a:headEnd type="none" w="sm" len="sm"/>
                <a:tailEnd type="none" w="sm" len="sm"/>
              </a:ln>
            </p:spPr>
            <p:txBody>
              <a:bodyPr wrap="none" anchor="ctr"/>
              <a:p>
                <a:endParaRPr lang="zh-CN" altLang="en-US" dirty="0">
                  <a:latin typeface="Tahoma" panose="020B0604030504040204" pitchFamily="34" charset="0"/>
                </a:endParaRPr>
              </a:p>
            </p:txBody>
          </p:sp>
          <p:sp>
            <p:nvSpPr>
              <p:cNvPr id="20510" name="Rectangle 96"/>
              <p:cNvSpPr/>
              <p:nvPr/>
            </p:nvSpPr>
            <p:spPr>
              <a:xfrm>
                <a:off x="4464" y="2160"/>
                <a:ext cx="288" cy="336"/>
              </a:xfrm>
              <a:prstGeom prst="rect">
                <a:avLst/>
              </a:prstGeom>
              <a:solidFill>
                <a:srgbClr val="808080"/>
              </a:solidFill>
              <a:ln w="12700" cap="sq" cmpd="sng">
                <a:solidFill>
                  <a:schemeClr val="tx1"/>
                </a:solidFill>
                <a:prstDash val="solid"/>
                <a:miter/>
                <a:headEnd type="none" w="sm" len="sm"/>
                <a:tailEnd type="none" w="sm" len="sm"/>
              </a:ln>
            </p:spPr>
            <p:txBody>
              <a:bodyPr wrap="none" anchor="ctr"/>
              <a:p>
                <a:endParaRPr lang="zh-CN" altLang="en-US" dirty="0">
                  <a:latin typeface="Tahoma" panose="020B0604030504040204" pitchFamily="34" charset="0"/>
                </a:endParaRPr>
              </a:p>
            </p:txBody>
          </p:sp>
          <p:sp>
            <p:nvSpPr>
              <p:cNvPr id="20511" name="Rectangle 97"/>
              <p:cNvSpPr/>
              <p:nvPr/>
            </p:nvSpPr>
            <p:spPr>
              <a:xfrm>
                <a:off x="4464" y="1824"/>
                <a:ext cx="288" cy="336"/>
              </a:xfrm>
              <a:prstGeom prst="rect">
                <a:avLst/>
              </a:prstGeom>
              <a:solidFill>
                <a:srgbClr val="333333"/>
              </a:solidFill>
              <a:ln w="12700" cap="sq" cmpd="sng">
                <a:solidFill>
                  <a:schemeClr val="tx1"/>
                </a:solidFill>
                <a:prstDash val="solid"/>
                <a:miter/>
                <a:headEnd type="none" w="sm" len="sm"/>
                <a:tailEnd type="none" w="sm" len="sm"/>
              </a:ln>
            </p:spPr>
            <p:txBody>
              <a:bodyPr wrap="none" anchor="ctr"/>
              <a:p>
                <a:endParaRPr lang="zh-CN" altLang="en-US" dirty="0">
                  <a:latin typeface="Tahoma" panose="020B0604030504040204" pitchFamily="34" charset="0"/>
                </a:endParaRPr>
              </a:p>
            </p:txBody>
          </p:sp>
        </p:grpSp>
        <p:sp>
          <p:nvSpPr>
            <p:cNvPr id="20492" name="Line 98"/>
            <p:cNvSpPr/>
            <p:nvPr/>
          </p:nvSpPr>
          <p:spPr>
            <a:xfrm flipH="1">
              <a:off x="5040" y="1728"/>
              <a:ext cx="0" cy="1776"/>
            </a:xfrm>
            <a:prstGeom prst="line">
              <a:avLst/>
            </a:prstGeom>
            <a:ln w="12700" cap="sq" cmpd="sng">
              <a:solidFill>
                <a:schemeClr val="tx1"/>
              </a:solidFill>
              <a:prstDash val="solid"/>
              <a:headEnd type="none" w="sm" len="sm"/>
              <a:tailEnd type="none" w="sm" len="sm"/>
            </a:ln>
          </p:spPr>
        </p:sp>
        <p:grpSp>
          <p:nvGrpSpPr>
            <p:cNvPr id="20493" name="Group 99"/>
            <p:cNvGrpSpPr/>
            <p:nvPr/>
          </p:nvGrpSpPr>
          <p:grpSpPr>
            <a:xfrm>
              <a:off x="4176" y="1545"/>
              <a:ext cx="1488" cy="1990"/>
              <a:chOff x="4176" y="1545"/>
              <a:chExt cx="1488" cy="1990"/>
            </a:xfrm>
          </p:grpSpPr>
          <p:sp>
            <p:nvSpPr>
              <p:cNvPr id="20494" name="Text Box 100"/>
              <p:cNvSpPr txBox="1"/>
              <p:nvPr/>
            </p:nvSpPr>
            <p:spPr>
              <a:xfrm>
                <a:off x="4368" y="1545"/>
                <a:ext cx="432" cy="496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>
                <a:spAutoFit/>
              </a:bodyPr>
              <a:p>
                <a:pPr>
                  <a:spcBef>
                    <a:spcPct val="50000"/>
                  </a:spcBef>
                </a:pPr>
                <a:r>
                  <a:rPr lang="zh-CN" altLang="en-US" dirty="0">
                    <a:solidFill>
                      <a:schemeClr val="folHlink"/>
                    </a:solidFill>
                    <a:latin typeface="Times New Roman" panose="02020603050405020304" pitchFamily="18" charset="0"/>
                  </a:rPr>
                  <a:t>灰阶</a:t>
                </a:r>
                <a:endParaRPr lang="zh-CN" altLang="en-US" dirty="0">
                  <a:solidFill>
                    <a:schemeClr val="folHlink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0495" name="Text Box 101"/>
              <p:cNvSpPr txBox="1"/>
              <p:nvPr/>
            </p:nvSpPr>
            <p:spPr>
              <a:xfrm>
                <a:off x="4176" y="1872"/>
                <a:ext cx="240" cy="283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>
                <a:spAutoFit/>
              </a:bodyPr>
              <a:p>
                <a:pPr>
                  <a:spcBef>
                    <a:spcPct val="50000"/>
                  </a:spcBef>
                </a:pPr>
                <a:r>
                  <a:rPr lang="zh-CN" altLang="en-US" dirty="0">
                    <a:solidFill>
                      <a:schemeClr val="folHlink"/>
                    </a:solidFill>
                    <a:latin typeface="Times New Roman" panose="02020603050405020304" pitchFamily="18" charset="0"/>
                  </a:rPr>
                  <a:t>黑</a:t>
                </a:r>
                <a:endParaRPr lang="zh-CN" altLang="en-US" dirty="0">
                  <a:solidFill>
                    <a:schemeClr val="folHlink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0496" name="Text Box 102"/>
              <p:cNvSpPr txBox="1"/>
              <p:nvPr/>
            </p:nvSpPr>
            <p:spPr>
              <a:xfrm>
                <a:off x="4176" y="2553"/>
                <a:ext cx="240" cy="283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>
                <a:spAutoFit/>
              </a:bodyPr>
              <a:p>
                <a:pPr>
                  <a:spcBef>
                    <a:spcPct val="50000"/>
                  </a:spcBef>
                </a:pPr>
                <a:r>
                  <a:rPr lang="zh-CN" altLang="en-US" dirty="0">
                    <a:solidFill>
                      <a:schemeClr val="folHlink"/>
                    </a:solidFill>
                    <a:latin typeface="Times New Roman" panose="02020603050405020304" pitchFamily="18" charset="0"/>
                  </a:rPr>
                  <a:t>灰</a:t>
                </a:r>
                <a:endParaRPr lang="zh-CN" altLang="en-US" dirty="0">
                  <a:solidFill>
                    <a:schemeClr val="folHlink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0497" name="Text Box 103"/>
              <p:cNvSpPr txBox="1"/>
              <p:nvPr/>
            </p:nvSpPr>
            <p:spPr>
              <a:xfrm>
                <a:off x="4176" y="3225"/>
                <a:ext cx="240" cy="283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>
                <a:spAutoFit/>
              </a:bodyPr>
              <a:p>
                <a:pPr>
                  <a:spcBef>
                    <a:spcPct val="50000"/>
                  </a:spcBef>
                </a:pPr>
                <a:r>
                  <a:rPr lang="zh-CN" altLang="en-US" dirty="0">
                    <a:solidFill>
                      <a:schemeClr val="folHlink"/>
                    </a:solidFill>
                    <a:latin typeface="Times New Roman" panose="02020603050405020304" pitchFamily="18" charset="0"/>
                  </a:rPr>
                  <a:t>白</a:t>
                </a:r>
                <a:endParaRPr lang="zh-CN" altLang="en-US" dirty="0">
                  <a:solidFill>
                    <a:schemeClr val="folHlink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0498" name="Line 104"/>
              <p:cNvSpPr/>
              <p:nvPr/>
            </p:nvSpPr>
            <p:spPr>
              <a:xfrm>
                <a:off x="4800" y="1968"/>
                <a:ext cx="192" cy="0"/>
              </a:xfrm>
              <a:prstGeom prst="line">
                <a:avLst/>
              </a:prstGeom>
              <a:ln w="12700" cap="flat" cmpd="sng">
                <a:solidFill>
                  <a:schemeClr val="tx1"/>
                </a:solidFill>
                <a:prstDash val="solid"/>
                <a:headEnd type="none" w="sm" len="sm"/>
                <a:tailEnd type="triangle" w="sm" len="sm"/>
              </a:ln>
            </p:spPr>
          </p:sp>
          <p:sp>
            <p:nvSpPr>
              <p:cNvPr id="20499" name="Line 105"/>
              <p:cNvSpPr/>
              <p:nvPr/>
            </p:nvSpPr>
            <p:spPr>
              <a:xfrm>
                <a:off x="4800" y="2688"/>
                <a:ext cx="192" cy="0"/>
              </a:xfrm>
              <a:prstGeom prst="line">
                <a:avLst/>
              </a:prstGeom>
              <a:ln w="12700" cap="flat" cmpd="sng">
                <a:solidFill>
                  <a:schemeClr val="tx1"/>
                </a:solidFill>
                <a:prstDash val="solid"/>
                <a:headEnd type="none" w="sm" len="sm"/>
                <a:tailEnd type="triangle" w="sm" len="sm"/>
              </a:ln>
            </p:spPr>
          </p:sp>
          <p:sp>
            <p:nvSpPr>
              <p:cNvPr id="20500" name="Line 106"/>
              <p:cNvSpPr/>
              <p:nvPr/>
            </p:nvSpPr>
            <p:spPr>
              <a:xfrm>
                <a:off x="4800" y="3360"/>
                <a:ext cx="192" cy="0"/>
              </a:xfrm>
              <a:prstGeom prst="line">
                <a:avLst/>
              </a:prstGeom>
              <a:ln w="12700" cap="flat" cmpd="sng">
                <a:solidFill>
                  <a:schemeClr val="tx1"/>
                </a:solidFill>
                <a:prstDash val="solid"/>
                <a:headEnd type="none" w="sm" len="sm"/>
                <a:tailEnd type="triangle" w="sm" len="sm"/>
              </a:ln>
            </p:spPr>
          </p:sp>
          <p:sp>
            <p:nvSpPr>
              <p:cNvPr id="20501" name="Line 107"/>
              <p:cNvSpPr/>
              <p:nvPr/>
            </p:nvSpPr>
            <p:spPr>
              <a:xfrm>
                <a:off x="5040" y="1968"/>
                <a:ext cx="96" cy="0"/>
              </a:xfrm>
              <a:prstGeom prst="line">
                <a:avLst/>
              </a:prstGeom>
              <a:ln w="12700" cap="sq" cmpd="sng">
                <a:solidFill>
                  <a:schemeClr val="tx1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0502" name="Line 108"/>
              <p:cNvSpPr/>
              <p:nvPr/>
            </p:nvSpPr>
            <p:spPr>
              <a:xfrm>
                <a:off x="5040" y="2688"/>
                <a:ext cx="96" cy="0"/>
              </a:xfrm>
              <a:prstGeom prst="line">
                <a:avLst/>
              </a:prstGeom>
              <a:ln w="12700" cap="sq" cmpd="sng">
                <a:solidFill>
                  <a:schemeClr val="tx1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0503" name="Line 109"/>
              <p:cNvSpPr/>
              <p:nvPr/>
            </p:nvSpPr>
            <p:spPr>
              <a:xfrm>
                <a:off x="5040" y="3360"/>
                <a:ext cx="96" cy="0"/>
              </a:xfrm>
              <a:prstGeom prst="line">
                <a:avLst/>
              </a:prstGeom>
              <a:ln w="12700" cap="sq" cmpd="sng">
                <a:solidFill>
                  <a:schemeClr val="tx1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0504" name="Text Box 110"/>
              <p:cNvSpPr txBox="1"/>
              <p:nvPr/>
            </p:nvSpPr>
            <p:spPr>
              <a:xfrm>
                <a:off x="5136" y="1877"/>
                <a:ext cx="144" cy="283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>
                <a:spAutoFit/>
              </a:bodyPr>
              <a:p>
                <a:pPr>
                  <a:spcBef>
                    <a:spcPct val="50000"/>
                  </a:spcBef>
                </a:pPr>
                <a:r>
                  <a:rPr lang="en-US" altLang="zh-CN" dirty="0">
                    <a:solidFill>
                      <a:schemeClr val="folHlink"/>
                    </a:solidFill>
                    <a:latin typeface="Times New Roman" panose="02020603050405020304" pitchFamily="18" charset="0"/>
                  </a:rPr>
                  <a:t>0</a:t>
                </a:r>
                <a:endParaRPr lang="en-US" altLang="zh-CN" dirty="0">
                  <a:solidFill>
                    <a:schemeClr val="folHlink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0505" name="Text Box 111"/>
              <p:cNvSpPr txBox="1"/>
              <p:nvPr/>
            </p:nvSpPr>
            <p:spPr>
              <a:xfrm>
                <a:off x="5184" y="2569"/>
                <a:ext cx="480" cy="283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>
                <a:spAutoFit/>
              </a:bodyPr>
              <a:p>
                <a:pPr>
                  <a:spcBef>
                    <a:spcPct val="50000"/>
                  </a:spcBef>
                </a:pPr>
                <a:r>
                  <a:rPr lang="en-US" altLang="zh-CN" dirty="0">
                    <a:solidFill>
                      <a:schemeClr val="folHlink"/>
                    </a:solidFill>
                    <a:latin typeface="Times New Roman" panose="02020603050405020304" pitchFamily="18" charset="0"/>
                  </a:rPr>
                  <a:t>128</a:t>
                </a:r>
                <a:endParaRPr lang="en-US" altLang="zh-CN" dirty="0">
                  <a:solidFill>
                    <a:schemeClr val="folHlink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0506" name="Text Box 112"/>
              <p:cNvSpPr txBox="1"/>
              <p:nvPr/>
            </p:nvSpPr>
            <p:spPr>
              <a:xfrm>
                <a:off x="5184" y="3252"/>
                <a:ext cx="480" cy="283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>
                <a:spAutoFit/>
              </a:bodyPr>
              <a:p>
                <a:pPr>
                  <a:spcBef>
                    <a:spcPct val="50000"/>
                  </a:spcBef>
                </a:pPr>
                <a:r>
                  <a:rPr lang="en-US" altLang="zh-CN" dirty="0">
                    <a:solidFill>
                      <a:schemeClr val="folHlink"/>
                    </a:solidFill>
                    <a:latin typeface="Times New Roman" panose="02020603050405020304" pitchFamily="18" charset="0"/>
                  </a:rPr>
                  <a:t>255</a:t>
                </a:r>
                <a:endParaRPr lang="en-US" altLang="zh-CN" dirty="0">
                  <a:solidFill>
                    <a:schemeClr val="folHlink"/>
                  </a:solidFill>
                  <a:latin typeface="Times New Roman" panose="02020603050405020304" pitchFamily="18" charset="0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49154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38" y="9525"/>
            <a:ext cx="8848725" cy="68389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Date Placeholder 2"/>
          <p:cNvSpPr txBox="1">
            <a:spLocks noGrp="1"/>
          </p:cNvSpPr>
          <p:nvPr>
            <p:ph type="dt" sz="half" idx="10"/>
          </p:nvPr>
        </p:nvSpPr>
        <p:spPr bwMode="auto"/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Mar., 2013</a:t>
            </a: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11"/>
          </p:nvPr>
        </p:nvSpPr>
        <p:spPr bwMode="auto"/>
        <p:txBody>
          <a:bodyPr vert="horz" wrap="square" lIns="91440" tIns="45720" rIns="91440" bIns="45720" numCol="1" anchor="t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©chunmei zhang</a:t>
            </a: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48130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38" y="9525"/>
            <a:ext cx="8848725" cy="68389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Date Placeholder 2"/>
          <p:cNvSpPr txBox="1">
            <a:spLocks noGrp="1"/>
          </p:cNvSpPr>
          <p:nvPr>
            <p:ph type="dt" sz="half" idx="10"/>
          </p:nvPr>
        </p:nvSpPr>
        <p:spPr bwMode="auto"/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Mar., 2013</a:t>
            </a: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11"/>
          </p:nvPr>
        </p:nvSpPr>
        <p:spPr bwMode="auto"/>
        <p:txBody>
          <a:bodyPr vert="horz" wrap="square" lIns="91440" tIns="45720" rIns="91440" bIns="45720" numCol="1" anchor="t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©chunmei zhang</a:t>
            </a: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47106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763" y="781050"/>
            <a:ext cx="6848475" cy="52959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710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38" y="9525"/>
            <a:ext cx="8848725" cy="68389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 bwMode="auto"/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Mar., 2013</a:t>
            </a: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 bwMode="auto"/>
        <p:txBody>
          <a:bodyPr vert="horz" wrap="square" lIns="91440" tIns="45720" rIns="91440" bIns="45720" numCol="1" anchor="t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©chunmei zhang</a:t>
            </a: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90829" name="Picture 13" descr="1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935" y="1996916"/>
            <a:ext cx="3600450" cy="269914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90831" name="Picture 15" descr="1nsub"/>
          <p:cNvPicPr>
            <a:picLocks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5106591" y="2482691"/>
            <a:ext cx="2674144" cy="1893094"/>
          </a:xfrm>
        </p:spPr>
      </p:pic>
      <p:sp>
        <p:nvSpPr>
          <p:cNvPr id="4" name="文本框 3"/>
          <p:cNvSpPr txBox="1"/>
          <p:nvPr/>
        </p:nvSpPr>
        <p:spPr>
          <a:xfrm>
            <a:off x="3890486" y="1304925"/>
            <a:ext cx="1363028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100" b="1">
                <a:solidFill>
                  <a:schemeClr val="bg1"/>
                </a:solidFill>
                <a:ea typeface="+mn-lt"/>
              </a:rPr>
              <a:t>椒盐噪声</a:t>
            </a:r>
            <a:endParaRPr lang="zh-CN" altLang="en-US" sz="2100" b="1">
              <a:solidFill>
                <a:schemeClr val="bg1"/>
              </a:solidFill>
              <a:ea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90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90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6386" name="Rectangle 1026"/>
          <p:cNvSpPr>
            <a:spLocks noGrp="1"/>
          </p:cNvSpPr>
          <p:nvPr>
            <p:ph type="title"/>
          </p:nvPr>
        </p:nvSpPr>
        <p:spPr>
          <a:xfrm>
            <a:off x="1656160" y="1160860"/>
            <a:ext cx="5724525" cy="864394"/>
          </a:xfrm>
        </p:spPr>
        <p:txBody>
          <a:bodyPr vert="horz" wrap="square" lIns="68580" tIns="34290" rIns="68580" bIns="34290" anchor="ctr"/>
          <a:p>
            <a:pPr algn="l" eaLnBrk="1" hangingPunct="1"/>
            <a:r>
              <a:rPr lang="zh-CN" altLang="en-US" sz="2700" dirty="0">
                <a:solidFill>
                  <a:schemeClr val="bg1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中值滤波器</a:t>
            </a:r>
            <a:br>
              <a:rPr lang="zh-CN" altLang="en-US" sz="2700" dirty="0">
                <a:solidFill>
                  <a:schemeClr val="bg1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</a:br>
            <a:r>
              <a:rPr lang="zh-CN" altLang="en-US" sz="2700" dirty="0">
                <a:solidFill>
                  <a:schemeClr val="bg1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            </a:t>
            </a:r>
            <a:r>
              <a:rPr lang="en-US" altLang="zh-CN" sz="2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黑体" panose="02010609060101010101" pitchFamily="2" charset="-122"/>
              </a:rPr>
              <a:t>——</a:t>
            </a:r>
            <a:r>
              <a:rPr lang="en-US" altLang="zh-CN" sz="2400" dirty="0">
                <a:solidFill>
                  <a:schemeClr val="bg1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 </a:t>
            </a:r>
            <a:r>
              <a:rPr lang="zh-CN" altLang="en-US" sz="2400" dirty="0">
                <a:solidFill>
                  <a:schemeClr val="bg1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滤波处理方法</a:t>
            </a:r>
            <a:endParaRPr lang="zh-CN" altLang="en-US" sz="2400" dirty="0">
              <a:solidFill>
                <a:schemeClr val="bg1"/>
              </a:solidFill>
              <a:effectLst/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sp>
        <p:nvSpPr>
          <p:cNvPr id="196611" name="Rectangle 1027"/>
          <p:cNvSpPr>
            <a:spLocks noGrp="1"/>
          </p:cNvSpPr>
          <p:nvPr>
            <p:ph idx="1"/>
          </p:nvPr>
        </p:nvSpPr>
        <p:spPr>
          <a:xfrm>
            <a:off x="1709738" y="2511029"/>
            <a:ext cx="5512594" cy="1189434"/>
          </a:xfrm>
          <a:ln w="38100" cmpd="dbl">
            <a:solidFill>
              <a:srgbClr val="6600FF">
                <a:alpha val="100000"/>
              </a:srgbClr>
            </a:solidFill>
            <a:miter/>
          </a:ln>
        </p:spPr>
        <p:txBody>
          <a:bodyPr vert="horz" wrap="square" lIns="68580" tIns="34290" rIns="68580" bIns="34290" anchor="t"/>
          <a:lstStyle/>
          <a:p>
            <a:pPr eaLnBrk="1" hangingPunct="1">
              <a:lnSpc>
                <a:spcPct val="130000"/>
              </a:lnSpc>
            </a:pPr>
            <a:r>
              <a:rPr lang="zh-CN" altLang="en-US" sz="2100" b="1" dirty="0">
                <a:solidFill>
                  <a:schemeClr val="bg1"/>
                </a:solidFill>
                <a:effectLst/>
                <a:latin typeface="华文细黑" panose="02010600040101010101" pitchFamily="2" charset="-122"/>
                <a:ea typeface="华文细黑" panose="02010600040101010101" pitchFamily="2" charset="-122"/>
              </a:rPr>
              <a:t>与均值滤波类似，做</a:t>
            </a:r>
            <a:r>
              <a:rPr lang="en-US" altLang="zh-CN" sz="2100" b="1" dirty="0">
                <a:solidFill>
                  <a:schemeClr val="bg1"/>
                </a:solidFill>
                <a:effectLst/>
                <a:latin typeface="华文细黑" panose="02010600040101010101" pitchFamily="2" charset="-122"/>
                <a:ea typeface="华文细黑" panose="02010600040101010101" pitchFamily="2" charset="-122"/>
              </a:rPr>
              <a:t>3*3</a:t>
            </a:r>
            <a:r>
              <a:rPr lang="zh-CN" altLang="en-US" sz="2100" b="1" dirty="0">
                <a:solidFill>
                  <a:schemeClr val="bg1"/>
                </a:solidFill>
                <a:effectLst/>
                <a:latin typeface="华文细黑" panose="02010600040101010101" pitchFamily="2" charset="-122"/>
                <a:ea typeface="华文细黑" panose="02010600040101010101" pitchFamily="2" charset="-122"/>
              </a:rPr>
              <a:t>的模板，对</a:t>
            </a:r>
            <a:r>
              <a:rPr lang="en-US" altLang="zh-CN" sz="2100" b="1" dirty="0">
                <a:solidFill>
                  <a:schemeClr val="bg1"/>
                </a:solidFill>
                <a:effectLst/>
                <a:latin typeface="华文细黑" panose="02010600040101010101" pitchFamily="2" charset="-122"/>
                <a:ea typeface="华文细黑" panose="02010600040101010101" pitchFamily="2" charset="-122"/>
              </a:rPr>
              <a:t>9</a:t>
            </a:r>
            <a:r>
              <a:rPr lang="zh-CN" altLang="en-US" sz="2100" b="1" dirty="0">
                <a:solidFill>
                  <a:schemeClr val="bg1"/>
                </a:solidFill>
                <a:effectLst/>
                <a:latin typeface="华文细黑" panose="02010600040101010101" pitchFamily="2" charset="-122"/>
                <a:ea typeface="华文细黑" panose="02010600040101010101" pitchFamily="2" charset="-122"/>
              </a:rPr>
              <a:t>个数排序，取第</a:t>
            </a:r>
            <a:r>
              <a:rPr lang="en-US" altLang="zh-CN" sz="2100" b="1" dirty="0">
                <a:solidFill>
                  <a:schemeClr val="bg1"/>
                </a:solidFill>
                <a:effectLst/>
                <a:latin typeface="华文细黑" panose="02010600040101010101" pitchFamily="2" charset="-122"/>
                <a:ea typeface="华文细黑" panose="02010600040101010101" pitchFamily="2" charset="-122"/>
              </a:rPr>
              <a:t>5</a:t>
            </a:r>
            <a:r>
              <a:rPr lang="zh-CN" altLang="en-US" sz="2100" b="1" dirty="0">
                <a:solidFill>
                  <a:schemeClr val="bg1"/>
                </a:solidFill>
                <a:effectLst/>
                <a:latin typeface="华文细黑" panose="02010600040101010101" pitchFamily="2" charset="-122"/>
                <a:ea typeface="华文细黑" panose="02010600040101010101" pitchFamily="2" charset="-122"/>
              </a:rPr>
              <a:t>个数替代原来的像素值。</a:t>
            </a:r>
            <a:endParaRPr lang="zh-CN" altLang="en-US" sz="2100" b="1" dirty="0">
              <a:solidFill>
                <a:schemeClr val="bg1"/>
              </a:solidFill>
              <a:effectLst/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" name="Group 1039"/>
          <p:cNvGrpSpPr/>
          <p:nvPr/>
        </p:nvGrpSpPr>
        <p:grpSpPr>
          <a:xfrm>
            <a:off x="2574131" y="4131469"/>
            <a:ext cx="1296591" cy="809625"/>
            <a:chOff x="385" y="2659"/>
            <a:chExt cx="1089" cy="680"/>
          </a:xfrm>
        </p:grpSpPr>
        <p:sp>
          <p:nvSpPr>
            <p:cNvPr id="16443" name="Rectangle 1040"/>
            <p:cNvSpPr/>
            <p:nvPr/>
          </p:nvSpPr>
          <p:spPr>
            <a:xfrm>
              <a:off x="385" y="2659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44" name="Rectangle 1041"/>
            <p:cNvSpPr/>
            <p:nvPr/>
          </p:nvSpPr>
          <p:spPr>
            <a:xfrm>
              <a:off x="521" y="2659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45" name="Rectangle 1042"/>
            <p:cNvSpPr/>
            <p:nvPr/>
          </p:nvSpPr>
          <p:spPr>
            <a:xfrm>
              <a:off x="657" y="2659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46" name="Rectangle 1043"/>
            <p:cNvSpPr/>
            <p:nvPr/>
          </p:nvSpPr>
          <p:spPr>
            <a:xfrm>
              <a:off x="385" y="2795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47" name="Rectangle 1044"/>
            <p:cNvSpPr/>
            <p:nvPr/>
          </p:nvSpPr>
          <p:spPr>
            <a:xfrm>
              <a:off x="521" y="2795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48" name="Rectangle 1045"/>
            <p:cNvSpPr/>
            <p:nvPr/>
          </p:nvSpPr>
          <p:spPr>
            <a:xfrm>
              <a:off x="657" y="2795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49" name="Rectangle 1046"/>
            <p:cNvSpPr/>
            <p:nvPr/>
          </p:nvSpPr>
          <p:spPr>
            <a:xfrm>
              <a:off x="793" y="2659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50" name="Rectangle 1047"/>
            <p:cNvSpPr/>
            <p:nvPr/>
          </p:nvSpPr>
          <p:spPr>
            <a:xfrm>
              <a:off x="793" y="2795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51" name="Rectangle 1048"/>
            <p:cNvSpPr/>
            <p:nvPr/>
          </p:nvSpPr>
          <p:spPr>
            <a:xfrm>
              <a:off x="930" y="2659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52" name="Rectangle 1049"/>
            <p:cNvSpPr/>
            <p:nvPr/>
          </p:nvSpPr>
          <p:spPr>
            <a:xfrm>
              <a:off x="930" y="2795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53" name="Rectangle 1050"/>
            <p:cNvSpPr/>
            <p:nvPr/>
          </p:nvSpPr>
          <p:spPr>
            <a:xfrm>
              <a:off x="385" y="2931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54" name="Rectangle 1051"/>
            <p:cNvSpPr/>
            <p:nvPr/>
          </p:nvSpPr>
          <p:spPr>
            <a:xfrm>
              <a:off x="1066" y="2795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55" name="Rectangle 1052"/>
            <p:cNvSpPr/>
            <p:nvPr/>
          </p:nvSpPr>
          <p:spPr>
            <a:xfrm>
              <a:off x="1202" y="2795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56" name="Rectangle 1053"/>
            <p:cNvSpPr/>
            <p:nvPr/>
          </p:nvSpPr>
          <p:spPr>
            <a:xfrm>
              <a:off x="1338" y="2795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57" name="Rectangle 1054"/>
            <p:cNvSpPr/>
            <p:nvPr/>
          </p:nvSpPr>
          <p:spPr>
            <a:xfrm>
              <a:off x="521" y="2931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58" name="Rectangle 1055"/>
            <p:cNvSpPr/>
            <p:nvPr/>
          </p:nvSpPr>
          <p:spPr>
            <a:xfrm>
              <a:off x="657" y="2931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59" name="Rectangle 1056"/>
            <p:cNvSpPr/>
            <p:nvPr/>
          </p:nvSpPr>
          <p:spPr>
            <a:xfrm>
              <a:off x="793" y="2931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60" name="Rectangle 1057"/>
            <p:cNvSpPr/>
            <p:nvPr/>
          </p:nvSpPr>
          <p:spPr>
            <a:xfrm>
              <a:off x="930" y="2931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61" name="Rectangle 1058"/>
            <p:cNvSpPr/>
            <p:nvPr/>
          </p:nvSpPr>
          <p:spPr>
            <a:xfrm>
              <a:off x="1066" y="2931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62" name="Rectangle 1059"/>
            <p:cNvSpPr/>
            <p:nvPr/>
          </p:nvSpPr>
          <p:spPr>
            <a:xfrm>
              <a:off x="1338" y="2659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63" name="Rectangle 1060"/>
            <p:cNvSpPr/>
            <p:nvPr/>
          </p:nvSpPr>
          <p:spPr>
            <a:xfrm>
              <a:off x="1202" y="2659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64" name="Rectangle 1061"/>
            <p:cNvSpPr/>
            <p:nvPr/>
          </p:nvSpPr>
          <p:spPr>
            <a:xfrm>
              <a:off x="1066" y="2659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65" name="Rectangle 1062"/>
            <p:cNvSpPr/>
            <p:nvPr/>
          </p:nvSpPr>
          <p:spPr>
            <a:xfrm>
              <a:off x="521" y="3067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66" name="Rectangle 1063"/>
            <p:cNvSpPr/>
            <p:nvPr/>
          </p:nvSpPr>
          <p:spPr>
            <a:xfrm>
              <a:off x="657" y="3203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67" name="Rectangle 1064"/>
            <p:cNvSpPr/>
            <p:nvPr/>
          </p:nvSpPr>
          <p:spPr>
            <a:xfrm>
              <a:off x="1066" y="3203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68" name="Rectangle 1065"/>
            <p:cNvSpPr/>
            <p:nvPr/>
          </p:nvSpPr>
          <p:spPr>
            <a:xfrm>
              <a:off x="385" y="3203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69" name="Rectangle 1066"/>
            <p:cNvSpPr/>
            <p:nvPr/>
          </p:nvSpPr>
          <p:spPr>
            <a:xfrm>
              <a:off x="521" y="3203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70" name="Rectangle 1067"/>
            <p:cNvSpPr/>
            <p:nvPr/>
          </p:nvSpPr>
          <p:spPr>
            <a:xfrm>
              <a:off x="385" y="3067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71" name="Rectangle 1068"/>
            <p:cNvSpPr/>
            <p:nvPr/>
          </p:nvSpPr>
          <p:spPr>
            <a:xfrm>
              <a:off x="1338" y="2931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72" name="Rectangle 1069"/>
            <p:cNvSpPr/>
            <p:nvPr/>
          </p:nvSpPr>
          <p:spPr>
            <a:xfrm>
              <a:off x="1202" y="2931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73" name="Rectangle 1070"/>
            <p:cNvSpPr/>
            <p:nvPr/>
          </p:nvSpPr>
          <p:spPr>
            <a:xfrm>
              <a:off x="930" y="3203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74" name="Rectangle 1071"/>
            <p:cNvSpPr/>
            <p:nvPr/>
          </p:nvSpPr>
          <p:spPr>
            <a:xfrm>
              <a:off x="1338" y="3067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75" name="Rectangle 1072"/>
            <p:cNvSpPr/>
            <p:nvPr/>
          </p:nvSpPr>
          <p:spPr>
            <a:xfrm>
              <a:off x="1202" y="3067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76" name="Rectangle 1073"/>
            <p:cNvSpPr/>
            <p:nvPr/>
          </p:nvSpPr>
          <p:spPr>
            <a:xfrm>
              <a:off x="1066" y="3067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77" name="Rectangle 1074"/>
            <p:cNvSpPr/>
            <p:nvPr/>
          </p:nvSpPr>
          <p:spPr>
            <a:xfrm>
              <a:off x="793" y="3203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78" name="Rectangle 1075"/>
            <p:cNvSpPr/>
            <p:nvPr/>
          </p:nvSpPr>
          <p:spPr>
            <a:xfrm>
              <a:off x="930" y="3067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79" name="Rectangle 1076"/>
            <p:cNvSpPr/>
            <p:nvPr/>
          </p:nvSpPr>
          <p:spPr>
            <a:xfrm>
              <a:off x="793" y="3067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80" name="Rectangle 1077"/>
            <p:cNvSpPr/>
            <p:nvPr/>
          </p:nvSpPr>
          <p:spPr>
            <a:xfrm>
              <a:off x="657" y="3067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81" name="Rectangle 1078"/>
            <p:cNvSpPr/>
            <p:nvPr/>
          </p:nvSpPr>
          <p:spPr>
            <a:xfrm>
              <a:off x="1338" y="3203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82" name="Rectangle 1079"/>
            <p:cNvSpPr/>
            <p:nvPr/>
          </p:nvSpPr>
          <p:spPr>
            <a:xfrm>
              <a:off x="1202" y="3203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</p:grpSp>
      <p:sp>
        <p:nvSpPr>
          <p:cNvPr id="196664" name="AutoShape 1080"/>
          <p:cNvSpPr/>
          <p:nvPr/>
        </p:nvSpPr>
        <p:spPr>
          <a:xfrm>
            <a:off x="4356497" y="4346972"/>
            <a:ext cx="376238" cy="378619"/>
          </a:xfrm>
          <a:prstGeom prst="rightArrow">
            <a:avLst>
              <a:gd name="adj1" fmla="val 50000"/>
              <a:gd name="adj2" fmla="val 25000"/>
            </a:avLst>
          </a:prstGeom>
          <a:solidFill>
            <a:srgbClr val="6600FF"/>
          </a:solidFill>
          <a:ln w="9525" cap="flat" cmpd="sng">
            <a:solidFill>
              <a:srgbClr val="FFCCCC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sz="1350" dirty="0">
              <a:latin typeface="Tahoma" panose="020B0604030504040204" pitchFamily="34" charset="0"/>
            </a:endParaRPr>
          </a:p>
        </p:txBody>
      </p:sp>
      <p:grpSp>
        <p:nvGrpSpPr>
          <p:cNvPr id="3" name="Group 1081"/>
          <p:cNvGrpSpPr/>
          <p:nvPr/>
        </p:nvGrpSpPr>
        <p:grpSpPr>
          <a:xfrm>
            <a:off x="2736056" y="4293394"/>
            <a:ext cx="485775" cy="485775"/>
            <a:chOff x="1066" y="3521"/>
            <a:chExt cx="408" cy="408"/>
          </a:xfrm>
        </p:grpSpPr>
        <p:sp>
          <p:nvSpPr>
            <p:cNvPr id="16434" name="Rectangle 1082"/>
            <p:cNvSpPr/>
            <p:nvPr/>
          </p:nvSpPr>
          <p:spPr>
            <a:xfrm>
              <a:off x="1066" y="3521"/>
              <a:ext cx="136" cy="136"/>
            </a:xfrm>
            <a:prstGeom prst="rect">
              <a:avLst/>
            </a:prstGeom>
            <a:solidFill>
              <a:srgbClr val="009900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35" name="Rectangle 1083"/>
            <p:cNvSpPr/>
            <p:nvPr/>
          </p:nvSpPr>
          <p:spPr>
            <a:xfrm>
              <a:off x="1338" y="3521"/>
              <a:ext cx="136" cy="136"/>
            </a:xfrm>
            <a:prstGeom prst="rect">
              <a:avLst/>
            </a:prstGeom>
            <a:solidFill>
              <a:srgbClr val="009900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36" name="Rectangle 1084"/>
            <p:cNvSpPr/>
            <p:nvPr/>
          </p:nvSpPr>
          <p:spPr>
            <a:xfrm>
              <a:off x="1066" y="3657"/>
              <a:ext cx="136" cy="136"/>
            </a:xfrm>
            <a:prstGeom prst="rect">
              <a:avLst/>
            </a:prstGeom>
            <a:solidFill>
              <a:srgbClr val="009900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37" name="Rectangle 1085"/>
            <p:cNvSpPr/>
            <p:nvPr/>
          </p:nvSpPr>
          <p:spPr>
            <a:xfrm>
              <a:off x="1202" y="3657"/>
              <a:ext cx="136" cy="136"/>
            </a:xfrm>
            <a:prstGeom prst="rect">
              <a:avLst/>
            </a:prstGeom>
            <a:solidFill>
              <a:srgbClr val="009900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38" name="Rectangle 1086"/>
            <p:cNvSpPr/>
            <p:nvPr/>
          </p:nvSpPr>
          <p:spPr>
            <a:xfrm>
              <a:off x="1202" y="3521"/>
              <a:ext cx="136" cy="136"/>
            </a:xfrm>
            <a:prstGeom prst="rect">
              <a:avLst/>
            </a:prstGeom>
            <a:solidFill>
              <a:srgbClr val="009900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39" name="Rectangle 1087"/>
            <p:cNvSpPr/>
            <p:nvPr/>
          </p:nvSpPr>
          <p:spPr>
            <a:xfrm>
              <a:off x="1066" y="3793"/>
              <a:ext cx="136" cy="136"/>
            </a:xfrm>
            <a:prstGeom prst="rect">
              <a:avLst/>
            </a:prstGeom>
            <a:solidFill>
              <a:srgbClr val="009900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40" name="Rectangle 1088"/>
            <p:cNvSpPr/>
            <p:nvPr/>
          </p:nvSpPr>
          <p:spPr>
            <a:xfrm>
              <a:off x="1202" y="3793"/>
              <a:ext cx="136" cy="136"/>
            </a:xfrm>
            <a:prstGeom prst="rect">
              <a:avLst/>
            </a:prstGeom>
            <a:solidFill>
              <a:srgbClr val="009900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41" name="Rectangle 1089"/>
            <p:cNvSpPr/>
            <p:nvPr/>
          </p:nvSpPr>
          <p:spPr>
            <a:xfrm>
              <a:off x="1338" y="3793"/>
              <a:ext cx="136" cy="136"/>
            </a:xfrm>
            <a:prstGeom prst="rect">
              <a:avLst/>
            </a:prstGeom>
            <a:solidFill>
              <a:srgbClr val="009900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42" name="Rectangle 1090"/>
            <p:cNvSpPr/>
            <p:nvPr/>
          </p:nvSpPr>
          <p:spPr>
            <a:xfrm>
              <a:off x="1338" y="3657"/>
              <a:ext cx="136" cy="136"/>
            </a:xfrm>
            <a:prstGeom prst="rect">
              <a:avLst/>
            </a:prstGeom>
            <a:solidFill>
              <a:srgbClr val="009900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</p:grpSp>
      <p:sp>
        <p:nvSpPr>
          <p:cNvPr id="196675" name="Rectangle 1091"/>
          <p:cNvSpPr/>
          <p:nvPr/>
        </p:nvSpPr>
        <p:spPr>
          <a:xfrm>
            <a:off x="2897981" y="4455319"/>
            <a:ext cx="161925" cy="161925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sz="1350" dirty="0">
              <a:latin typeface="Tahoma" panose="020B0604030504040204" pitchFamily="34" charset="0"/>
            </a:endParaRPr>
          </a:p>
        </p:txBody>
      </p:sp>
      <p:grpSp>
        <p:nvGrpSpPr>
          <p:cNvPr id="4" name="Group 1092"/>
          <p:cNvGrpSpPr/>
          <p:nvPr/>
        </p:nvGrpSpPr>
        <p:grpSpPr>
          <a:xfrm>
            <a:off x="5057775" y="4131469"/>
            <a:ext cx="1296591" cy="809625"/>
            <a:chOff x="385" y="2659"/>
            <a:chExt cx="1089" cy="680"/>
          </a:xfrm>
        </p:grpSpPr>
        <p:sp>
          <p:nvSpPr>
            <p:cNvPr id="16394" name="Rectangle 1093"/>
            <p:cNvSpPr/>
            <p:nvPr/>
          </p:nvSpPr>
          <p:spPr>
            <a:xfrm>
              <a:off x="385" y="2659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395" name="Rectangle 1094"/>
            <p:cNvSpPr/>
            <p:nvPr/>
          </p:nvSpPr>
          <p:spPr>
            <a:xfrm>
              <a:off x="521" y="2659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396" name="Rectangle 1095"/>
            <p:cNvSpPr/>
            <p:nvPr/>
          </p:nvSpPr>
          <p:spPr>
            <a:xfrm>
              <a:off x="657" y="2659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397" name="Rectangle 1096"/>
            <p:cNvSpPr/>
            <p:nvPr/>
          </p:nvSpPr>
          <p:spPr>
            <a:xfrm>
              <a:off x="385" y="2795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398" name="Rectangle 1097"/>
            <p:cNvSpPr/>
            <p:nvPr/>
          </p:nvSpPr>
          <p:spPr>
            <a:xfrm>
              <a:off x="521" y="2795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399" name="Rectangle 1098"/>
            <p:cNvSpPr/>
            <p:nvPr/>
          </p:nvSpPr>
          <p:spPr>
            <a:xfrm>
              <a:off x="657" y="2795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00" name="Rectangle 1099"/>
            <p:cNvSpPr/>
            <p:nvPr/>
          </p:nvSpPr>
          <p:spPr>
            <a:xfrm>
              <a:off x="793" y="2659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01" name="Rectangle 1100"/>
            <p:cNvSpPr/>
            <p:nvPr/>
          </p:nvSpPr>
          <p:spPr>
            <a:xfrm>
              <a:off x="793" y="2795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02" name="Rectangle 1101"/>
            <p:cNvSpPr/>
            <p:nvPr/>
          </p:nvSpPr>
          <p:spPr>
            <a:xfrm>
              <a:off x="930" y="2659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03" name="Rectangle 1102"/>
            <p:cNvSpPr/>
            <p:nvPr/>
          </p:nvSpPr>
          <p:spPr>
            <a:xfrm>
              <a:off x="930" y="2795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04" name="Rectangle 1103"/>
            <p:cNvSpPr/>
            <p:nvPr/>
          </p:nvSpPr>
          <p:spPr>
            <a:xfrm>
              <a:off x="385" y="2931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05" name="Rectangle 1104"/>
            <p:cNvSpPr/>
            <p:nvPr/>
          </p:nvSpPr>
          <p:spPr>
            <a:xfrm>
              <a:off x="1066" y="2795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06" name="Rectangle 1105"/>
            <p:cNvSpPr/>
            <p:nvPr/>
          </p:nvSpPr>
          <p:spPr>
            <a:xfrm>
              <a:off x="1202" y="2795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07" name="Rectangle 1106"/>
            <p:cNvSpPr/>
            <p:nvPr/>
          </p:nvSpPr>
          <p:spPr>
            <a:xfrm>
              <a:off x="1338" y="2795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08" name="Rectangle 1107"/>
            <p:cNvSpPr/>
            <p:nvPr/>
          </p:nvSpPr>
          <p:spPr>
            <a:xfrm>
              <a:off x="521" y="2931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09" name="Rectangle 1108"/>
            <p:cNvSpPr/>
            <p:nvPr/>
          </p:nvSpPr>
          <p:spPr>
            <a:xfrm>
              <a:off x="657" y="2931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10" name="Rectangle 1109"/>
            <p:cNvSpPr/>
            <p:nvPr/>
          </p:nvSpPr>
          <p:spPr>
            <a:xfrm>
              <a:off x="793" y="2931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11" name="Rectangle 1110"/>
            <p:cNvSpPr/>
            <p:nvPr/>
          </p:nvSpPr>
          <p:spPr>
            <a:xfrm>
              <a:off x="930" y="2931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12" name="Rectangle 1111"/>
            <p:cNvSpPr/>
            <p:nvPr/>
          </p:nvSpPr>
          <p:spPr>
            <a:xfrm>
              <a:off x="1066" y="2931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13" name="Rectangle 1112"/>
            <p:cNvSpPr/>
            <p:nvPr/>
          </p:nvSpPr>
          <p:spPr>
            <a:xfrm>
              <a:off x="1338" y="2659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14" name="Rectangle 1113"/>
            <p:cNvSpPr/>
            <p:nvPr/>
          </p:nvSpPr>
          <p:spPr>
            <a:xfrm>
              <a:off x="1202" y="2659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15" name="Rectangle 1114"/>
            <p:cNvSpPr/>
            <p:nvPr/>
          </p:nvSpPr>
          <p:spPr>
            <a:xfrm>
              <a:off x="1066" y="2659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16" name="Rectangle 1115"/>
            <p:cNvSpPr/>
            <p:nvPr/>
          </p:nvSpPr>
          <p:spPr>
            <a:xfrm>
              <a:off x="521" y="3067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17" name="Rectangle 1116"/>
            <p:cNvSpPr/>
            <p:nvPr/>
          </p:nvSpPr>
          <p:spPr>
            <a:xfrm>
              <a:off x="657" y="3203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18" name="Rectangle 1117"/>
            <p:cNvSpPr/>
            <p:nvPr/>
          </p:nvSpPr>
          <p:spPr>
            <a:xfrm>
              <a:off x="1066" y="3203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19" name="Rectangle 1118"/>
            <p:cNvSpPr/>
            <p:nvPr/>
          </p:nvSpPr>
          <p:spPr>
            <a:xfrm>
              <a:off x="385" y="3203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20" name="Rectangle 1119"/>
            <p:cNvSpPr/>
            <p:nvPr/>
          </p:nvSpPr>
          <p:spPr>
            <a:xfrm>
              <a:off x="521" y="3203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21" name="Rectangle 1120"/>
            <p:cNvSpPr/>
            <p:nvPr/>
          </p:nvSpPr>
          <p:spPr>
            <a:xfrm>
              <a:off x="385" y="3067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22" name="Rectangle 1121"/>
            <p:cNvSpPr/>
            <p:nvPr/>
          </p:nvSpPr>
          <p:spPr>
            <a:xfrm>
              <a:off x="1338" y="2931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23" name="Rectangle 1122"/>
            <p:cNvSpPr/>
            <p:nvPr/>
          </p:nvSpPr>
          <p:spPr>
            <a:xfrm>
              <a:off x="1202" y="2931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24" name="Rectangle 1123"/>
            <p:cNvSpPr/>
            <p:nvPr/>
          </p:nvSpPr>
          <p:spPr>
            <a:xfrm>
              <a:off x="930" y="3203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25" name="Rectangle 1124"/>
            <p:cNvSpPr/>
            <p:nvPr/>
          </p:nvSpPr>
          <p:spPr>
            <a:xfrm>
              <a:off x="1338" y="3067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26" name="Rectangle 1125"/>
            <p:cNvSpPr/>
            <p:nvPr/>
          </p:nvSpPr>
          <p:spPr>
            <a:xfrm>
              <a:off x="1202" y="3067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27" name="Rectangle 1126"/>
            <p:cNvSpPr/>
            <p:nvPr/>
          </p:nvSpPr>
          <p:spPr>
            <a:xfrm>
              <a:off x="1066" y="3067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28" name="Rectangle 1127"/>
            <p:cNvSpPr/>
            <p:nvPr/>
          </p:nvSpPr>
          <p:spPr>
            <a:xfrm>
              <a:off x="793" y="3203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29" name="Rectangle 1128"/>
            <p:cNvSpPr/>
            <p:nvPr/>
          </p:nvSpPr>
          <p:spPr>
            <a:xfrm>
              <a:off x="930" y="3067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30" name="Rectangle 1129"/>
            <p:cNvSpPr/>
            <p:nvPr/>
          </p:nvSpPr>
          <p:spPr>
            <a:xfrm>
              <a:off x="793" y="3067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31" name="Rectangle 1130"/>
            <p:cNvSpPr/>
            <p:nvPr/>
          </p:nvSpPr>
          <p:spPr>
            <a:xfrm>
              <a:off x="657" y="3067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32" name="Rectangle 1131"/>
            <p:cNvSpPr/>
            <p:nvPr/>
          </p:nvSpPr>
          <p:spPr>
            <a:xfrm>
              <a:off x="1338" y="3203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  <p:sp>
          <p:nvSpPr>
            <p:cNvPr id="16433" name="Rectangle 1132"/>
            <p:cNvSpPr/>
            <p:nvPr/>
          </p:nvSpPr>
          <p:spPr>
            <a:xfrm>
              <a:off x="1202" y="3203"/>
              <a:ext cx="136" cy="136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p>
              <a:endParaRPr lang="zh-CN" altLang="en-US" sz="1350" dirty="0">
                <a:latin typeface="Tahoma" panose="020B0604030504040204" pitchFamily="34" charset="0"/>
              </a:endParaRPr>
            </a:p>
          </p:txBody>
        </p:sp>
      </p:grpSp>
      <p:sp>
        <p:nvSpPr>
          <p:cNvPr id="196717" name="Rectangle 1133"/>
          <p:cNvSpPr/>
          <p:nvPr/>
        </p:nvSpPr>
        <p:spPr>
          <a:xfrm>
            <a:off x="5381625" y="4455319"/>
            <a:ext cx="161925" cy="161925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sz="1350" dirty="0">
              <a:latin typeface="Tahoma" panose="020B060403050404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661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661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1">
                                            <p:txEl>
                                              <p:charRg st="0" end="3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6611">
                                            <p:txEl>
                                              <p:charRg st="0" end="3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6611">
                                            <p:txEl>
                                              <p:charRg st="0" end="3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4" dur="500"/>
                                        <p:tgtEl>
                                          <p:spTgt spid="196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66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66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6" dur="500"/>
                                        <p:tgtEl>
                                          <p:spTgt spid="196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6611" grpId="0" build="p"/>
      <p:bldP spid="196664" grpId="0" bldLvl="0" animBg="1"/>
      <p:bldP spid="196675" grpId="0" bldLvl="0" animBg="1"/>
      <p:bldP spid="196717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7410" name="Rectangle 2"/>
          <p:cNvSpPr>
            <a:spLocks noGrp="1"/>
          </p:cNvSpPr>
          <p:nvPr>
            <p:ph type="title"/>
          </p:nvPr>
        </p:nvSpPr>
        <p:spPr>
          <a:xfrm>
            <a:off x="1547813" y="1160860"/>
            <a:ext cx="4916091" cy="813197"/>
          </a:xfrm>
        </p:spPr>
        <p:txBody>
          <a:bodyPr vert="horz" wrap="square" lIns="68580" tIns="34290" rIns="68580" bIns="34290" anchor="ctr">
            <a:normAutofit fontScale="90000"/>
          </a:bodyPr>
          <a:p>
            <a:pPr algn="l" eaLnBrk="1" hangingPunct="1"/>
            <a:r>
              <a:rPr lang="zh-CN" altLang="en-US" sz="2700" dirty="0">
                <a:solidFill>
                  <a:schemeClr val="bg1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中值滤波器</a:t>
            </a:r>
            <a:br>
              <a:rPr lang="zh-CN" altLang="en-US" sz="2700" dirty="0">
                <a:solidFill>
                  <a:schemeClr val="bg1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</a:br>
            <a:r>
              <a:rPr lang="zh-CN" altLang="en-US" sz="2700" dirty="0">
                <a:solidFill>
                  <a:schemeClr val="bg1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            </a:t>
            </a:r>
            <a:r>
              <a:rPr lang="en-US" altLang="zh-CN" sz="2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黑体" panose="02010609060101010101" pitchFamily="2" charset="-122"/>
              </a:rPr>
              <a:t>——</a:t>
            </a:r>
            <a:r>
              <a:rPr lang="en-US" altLang="zh-CN" sz="2400" dirty="0">
                <a:solidFill>
                  <a:schemeClr val="bg1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 </a:t>
            </a:r>
            <a:r>
              <a:rPr lang="zh-CN" altLang="en-US" sz="2400" dirty="0">
                <a:solidFill>
                  <a:schemeClr val="bg1"/>
                </a:solidFill>
                <a:effectLst/>
                <a:latin typeface="黑体" panose="02010609060101010101" pitchFamily="2" charset="-122"/>
                <a:ea typeface="黑体" panose="02010609060101010101" pitchFamily="2" charset="-122"/>
              </a:rPr>
              <a:t>例题</a:t>
            </a:r>
            <a:endParaRPr lang="zh-CN" altLang="en-US" sz="2400" dirty="0">
              <a:solidFill>
                <a:schemeClr val="bg1"/>
              </a:solidFill>
              <a:effectLst/>
              <a:latin typeface="黑体" panose="02010609060101010101" pitchFamily="2" charset="-122"/>
              <a:ea typeface="黑体" panose="02010609060101010101" pitchFamily="2" charset="-122"/>
            </a:endParaRPr>
          </a:p>
        </p:txBody>
      </p:sp>
      <p:graphicFrame>
        <p:nvGraphicFramePr>
          <p:cNvPr id="17411" name="表格 17410"/>
          <p:cNvGraphicFramePr/>
          <p:nvPr/>
        </p:nvGraphicFramePr>
        <p:xfrm>
          <a:off x="2109788" y="2726531"/>
          <a:ext cx="1511935" cy="1372870"/>
        </p:xfrm>
        <a:graphic>
          <a:graphicData uri="http://schemas.openxmlformats.org/drawingml/2006/table">
            <a:tbl>
              <a:tblPr/>
              <a:tblGrid>
                <a:gridCol w="325120"/>
                <a:gridCol w="281305"/>
                <a:gridCol w="299720"/>
                <a:gridCol w="303530"/>
                <a:gridCol w="302260"/>
              </a:tblGrid>
              <a:tr h="27432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1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2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1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4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3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95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1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2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9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2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9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3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9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4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5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7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9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6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9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8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9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9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95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5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7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9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6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9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8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9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8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5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6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7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8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9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97769" name="AutoShape 137"/>
          <p:cNvSpPr/>
          <p:nvPr/>
        </p:nvSpPr>
        <p:spPr>
          <a:xfrm>
            <a:off x="4108847" y="2942035"/>
            <a:ext cx="485775" cy="648890"/>
          </a:xfrm>
          <a:prstGeom prst="rightArrow">
            <a:avLst>
              <a:gd name="adj1" fmla="val 50000"/>
              <a:gd name="adj2" fmla="val 25000"/>
            </a:avLst>
          </a:prstGeom>
          <a:solidFill>
            <a:srgbClr val="6600FF"/>
          </a:solidFill>
          <a:ln w="9525" cap="flat" cmpd="sng">
            <a:solidFill>
              <a:srgbClr val="FFCCCC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sz="1350" dirty="0">
              <a:latin typeface="Tahoma" panose="020B0604030504040204" pitchFamily="34" charset="0"/>
            </a:endParaRPr>
          </a:p>
        </p:txBody>
      </p:sp>
      <p:graphicFrame>
        <p:nvGraphicFramePr>
          <p:cNvPr id="17450" name="表格 17449"/>
          <p:cNvGraphicFramePr/>
          <p:nvPr/>
        </p:nvGraphicFramePr>
        <p:xfrm>
          <a:off x="5025629" y="2671763"/>
          <a:ext cx="1511935" cy="1372870"/>
        </p:xfrm>
        <a:graphic>
          <a:graphicData uri="http://schemas.openxmlformats.org/drawingml/2006/table">
            <a:tbl>
              <a:tblPr/>
              <a:tblGrid>
                <a:gridCol w="302260"/>
                <a:gridCol w="304165"/>
                <a:gridCol w="299720"/>
                <a:gridCol w="303530"/>
                <a:gridCol w="302260"/>
              </a:tblGrid>
              <a:tr h="27432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1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2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1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4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3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95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1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2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9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2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9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3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9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4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5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7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9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6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9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8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9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9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95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5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7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9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6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9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8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900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8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5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6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7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8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1800"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b="0" i="0" u="none" kern="1200" baseline="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1350" b="1" dirty="0">
                          <a:solidFill>
                            <a:schemeClr val="bg1"/>
                          </a:solidFill>
                          <a:latin typeface="Tahoma" panose="020B0604030504040204" pitchFamily="34" charset="0"/>
                        </a:rPr>
                        <a:t>9</a:t>
                      </a:r>
                      <a:endParaRPr lang="en-US" altLang="zh-CN" sz="1350" b="1" dirty="0">
                        <a:solidFill>
                          <a:schemeClr val="bg1"/>
                        </a:solidFill>
                        <a:latin typeface="Tahoma" panose="020B0604030504040204" pitchFamily="34" charset="0"/>
                      </a:endParaRPr>
                    </a:p>
                  </a:txBody>
                  <a:tcPr marL="68580" marR="68580" marT="34290" marB="34290">
                    <a:lnL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miter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97808" name="Rectangle 176"/>
          <p:cNvSpPr/>
          <p:nvPr/>
        </p:nvSpPr>
        <p:spPr>
          <a:xfrm>
            <a:off x="2109788" y="2726531"/>
            <a:ext cx="917972" cy="837010"/>
          </a:xfrm>
          <a:prstGeom prst="rect">
            <a:avLst/>
          </a:prstGeom>
          <a:noFill/>
          <a:ln w="2857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sz="1350" dirty="0">
              <a:latin typeface="Tahoma" panose="020B0604030504040204" pitchFamily="34" charset="0"/>
            </a:endParaRPr>
          </a:p>
        </p:txBody>
      </p:sp>
      <p:sp>
        <p:nvSpPr>
          <p:cNvPr id="197809" name="Text Box 177"/>
          <p:cNvSpPr txBox="1"/>
          <p:nvPr/>
        </p:nvSpPr>
        <p:spPr>
          <a:xfrm>
            <a:off x="5361385" y="2952750"/>
            <a:ext cx="242888" cy="242888"/>
          </a:xfrm>
          <a:prstGeom prst="rect">
            <a:avLst/>
          </a:prstGeom>
          <a:solidFill>
            <a:srgbClr val="009900"/>
          </a:solidFill>
          <a:ln w="9525">
            <a:noFill/>
          </a:ln>
        </p:spPr>
        <p:txBody>
          <a:bodyPr/>
          <a:p>
            <a:pPr>
              <a:spcBef>
                <a:spcPct val="50000"/>
              </a:spcBef>
            </a:pPr>
            <a:r>
              <a:rPr lang="en-US" altLang="zh-CN" sz="1350" b="1" dirty="0">
                <a:solidFill>
                  <a:srgbClr val="FF9999"/>
                </a:solidFill>
                <a:latin typeface="Tahoma" panose="020B0604030504040204" pitchFamily="34" charset="0"/>
              </a:rPr>
              <a:t>2</a:t>
            </a:r>
            <a:endParaRPr lang="en-US" altLang="zh-CN" sz="1350" b="1" dirty="0">
              <a:solidFill>
                <a:srgbClr val="FF9999"/>
              </a:solidFill>
              <a:latin typeface="Tahoma" panose="020B0604030504040204" pitchFamily="34" charset="0"/>
            </a:endParaRPr>
          </a:p>
        </p:txBody>
      </p:sp>
      <p:sp>
        <p:nvSpPr>
          <p:cNvPr id="197810" name="Rectangle 178"/>
          <p:cNvSpPr/>
          <p:nvPr/>
        </p:nvSpPr>
        <p:spPr>
          <a:xfrm>
            <a:off x="2412206" y="2726531"/>
            <a:ext cx="917972" cy="837010"/>
          </a:xfrm>
          <a:prstGeom prst="rect">
            <a:avLst/>
          </a:prstGeom>
          <a:noFill/>
          <a:ln w="2857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endParaRPr lang="zh-CN" altLang="zh-CN" dirty="0">
              <a:solidFill>
                <a:schemeClr val="hlink"/>
              </a:solidFill>
              <a:latin typeface="Tahoma" panose="020B0604030504040204" pitchFamily="34" charset="0"/>
            </a:endParaRPr>
          </a:p>
        </p:txBody>
      </p:sp>
      <p:sp>
        <p:nvSpPr>
          <p:cNvPr id="197811" name="Rectangle 179"/>
          <p:cNvSpPr/>
          <p:nvPr/>
        </p:nvSpPr>
        <p:spPr>
          <a:xfrm>
            <a:off x="2703910" y="2726531"/>
            <a:ext cx="917972" cy="837010"/>
          </a:xfrm>
          <a:prstGeom prst="rect">
            <a:avLst/>
          </a:prstGeom>
          <a:noFill/>
          <a:ln w="2857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sz="1350" dirty="0">
              <a:latin typeface="Tahoma" panose="020B0604030504040204" pitchFamily="34" charset="0"/>
            </a:endParaRPr>
          </a:p>
        </p:txBody>
      </p:sp>
      <p:sp>
        <p:nvSpPr>
          <p:cNvPr id="197812" name="Rectangle 180"/>
          <p:cNvSpPr/>
          <p:nvPr/>
        </p:nvSpPr>
        <p:spPr>
          <a:xfrm>
            <a:off x="2109788" y="2996804"/>
            <a:ext cx="917972" cy="837009"/>
          </a:xfrm>
          <a:prstGeom prst="rect">
            <a:avLst/>
          </a:prstGeom>
          <a:noFill/>
          <a:ln w="2857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sz="1350" dirty="0">
              <a:latin typeface="Tahoma" panose="020B0604030504040204" pitchFamily="34" charset="0"/>
            </a:endParaRPr>
          </a:p>
        </p:txBody>
      </p:sp>
      <p:sp>
        <p:nvSpPr>
          <p:cNvPr id="197813" name="Rectangle 181"/>
          <p:cNvSpPr/>
          <p:nvPr/>
        </p:nvSpPr>
        <p:spPr>
          <a:xfrm>
            <a:off x="2412206" y="2986088"/>
            <a:ext cx="917972" cy="837010"/>
          </a:xfrm>
          <a:prstGeom prst="rect">
            <a:avLst/>
          </a:prstGeom>
          <a:noFill/>
          <a:ln w="2857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sz="1350" dirty="0">
              <a:latin typeface="Tahoma" panose="020B0604030504040204" pitchFamily="34" charset="0"/>
            </a:endParaRPr>
          </a:p>
        </p:txBody>
      </p:sp>
      <p:sp>
        <p:nvSpPr>
          <p:cNvPr id="197814" name="Rectangle 182"/>
          <p:cNvSpPr/>
          <p:nvPr/>
        </p:nvSpPr>
        <p:spPr>
          <a:xfrm>
            <a:off x="2703910" y="2986088"/>
            <a:ext cx="917972" cy="837010"/>
          </a:xfrm>
          <a:prstGeom prst="rect">
            <a:avLst/>
          </a:prstGeom>
          <a:noFill/>
          <a:ln w="2857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sz="1350" dirty="0">
              <a:latin typeface="Tahoma" panose="020B0604030504040204" pitchFamily="34" charset="0"/>
            </a:endParaRPr>
          </a:p>
        </p:txBody>
      </p:sp>
      <p:sp>
        <p:nvSpPr>
          <p:cNvPr id="197815" name="Rectangle 183"/>
          <p:cNvSpPr/>
          <p:nvPr/>
        </p:nvSpPr>
        <p:spPr>
          <a:xfrm>
            <a:off x="2099072" y="3265885"/>
            <a:ext cx="917972" cy="837009"/>
          </a:xfrm>
          <a:prstGeom prst="rect">
            <a:avLst/>
          </a:prstGeom>
          <a:noFill/>
          <a:ln w="2857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sz="1350" dirty="0">
              <a:latin typeface="Tahoma" panose="020B0604030504040204" pitchFamily="34" charset="0"/>
            </a:endParaRPr>
          </a:p>
        </p:txBody>
      </p:sp>
      <p:sp>
        <p:nvSpPr>
          <p:cNvPr id="197816" name="Rectangle 184"/>
          <p:cNvSpPr/>
          <p:nvPr/>
        </p:nvSpPr>
        <p:spPr>
          <a:xfrm>
            <a:off x="2412206" y="3255169"/>
            <a:ext cx="917972" cy="837010"/>
          </a:xfrm>
          <a:prstGeom prst="rect">
            <a:avLst/>
          </a:prstGeom>
          <a:noFill/>
          <a:ln w="2857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sz="1350" dirty="0">
              <a:latin typeface="Tahoma" panose="020B0604030504040204" pitchFamily="34" charset="0"/>
            </a:endParaRPr>
          </a:p>
        </p:txBody>
      </p:sp>
      <p:sp>
        <p:nvSpPr>
          <p:cNvPr id="197817" name="Rectangle 185"/>
          <p:cNvSpPr/>
          <p:nvPr/>
        </p:nvSpPr>
        <p:spPr>
          <a:xfrm>
            <a:off x="2703910" y="3265885"/>
            <a:ext cx="917972" cy="837009"/>
          </a:xfrm>
          <a:prstGeom prst="rect">
            <a:avLst/>
          </a:prstGeom>
          <a:noFill/>
          <a:ln w="2857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sz="1350" dirty="0">
              <a:latin typeface="Tahoma" panose="020B0604030504040204" pitchFamily="34" charset="0"/>
            </a:endParaRPr>
          </a:p>
        </p:txBody>
      </p:sp>
      <p:sp>
        <p:nvSpPr>
          <p:cNvPr id="197818" name="Text Box 186"/>
          <p:cNvSpPr txBox="1"/>
          <p:nvPr/>
        </p:nvSpPr>
        <p:spPr>
          <a:xfrm>
            <a:off x="5674519" y="2951560"/>
            <a:ext cx="242888" cy="242888"/>
          </a:xfrm>
          <a:prstGeom prst="rect">
            <a:avLst/>
          </a:prstGeom>
          <a:solidFill>
            <a:srgbClr val="009900"/>
          </a:solidFill>
          <a:ln w="9525">
            <a:noFill/>
          </a:ln>
        </p:spPr>
        <p:txBody>
          <a:bodyPr/>
          <a:p>
            <a:pPr>
              <a:spcBef>
                <a:spcPct val="50000"/>
              </a:spcBef>
            </a:pPr>
            <a:r>
              <a:rPr lang="en-US" altLang="zh-CN" sz="1350" b="1" dirty="0">
                <a:solidFill>
                  <a:srgbClr val="FF9999"/>
                </a:solidFill>
                <a:latin typeface="Tahoma" panose="020B0604030504040204" pitchFamily="34" charset="0"/>
              </a:rPr>
              <a:t>3</a:t>
            </a:r>
            <a:endParaRPr lang="en-US" altLang="zh-CN" sz="1350" b="1" dirty="0">
              <a:solidFill>
                <a:srgbClr val="FF9999"/>
              </a:solidFill>
              <a:latin typeface="Tahoma" panose="020B0604030504040204" pitchFamily="34" charset="0"/>
            </a:endParaRPr>
          </a:p>
        </p:txBody>
      </p:sp>
      <p:sp>
        <p:nvSpPr>
          <p:cNvPr id="197819" name="Text Box 187"/>
          <p:cNvSpPr txBox="1"/>
          <p:nvPr/>
        </p:nvSpPr>
        <p:spPr>
          <a:xfrm>
            <a:off x="5944791" y="2963466"/>
            <a:ext cx="242888" cy="242888"/>
          </a:xfrm>
          <a:prstGeom prst="rect">
            <a:avLst/>
          </a:prstGeom>
          <a:solidFill>
            <a:srgbClr val="009900"/>
          </a:solidFill>
          <a:ln w="9525">
            <a:noFill/>
          </a:ln>
        </p:spPr>
        <p:txBody>
          <a:bodyPr/>
          <a:p>
            <a:pPr>
              <a:spcBef>
                <a:spcPct val="50000"/>
              </a:spcBef>
            </a:pPr>
            <a:r>
              <a:rPr lang="en-US" altLang="zh-CN" sz="1350" b="1" dirty="0">
                <a:solidFill>
                  <a:srgbClr val="FF9999"/>
                </a:solidFill>
                <a:latin typeface="Tahoma" panose="020B0604030504040204" pitchFamily="34" charset="0"/>
              </a:rPr>
              <a:t>4</a:t>
            </a:r>
            <a:endParaRPr lang="en-US" altLang="zh-CN" sz="1350" b="1" dirty="0">
              <a:solidFill>
                <a:srgbClr val="FF9999"/>
              </a:solidFill>
              <a:latin typeface="Tahoma" panose="020B0604030504040204" pitchFamily="34" charset="0"/>
            </a:endParaRPr>
          </a:p>
        </p:txBody>
      </p:sp>
      <p:sp>
        <p:nvSpPr>
          <p:cNvPr id="197820" name="Text Box 188"/>
          <p:cNvSpPr txBox="1"/>
          <p:nvPr/>
        </p:nvSpPr>
        <p:spPr>
          <a:xfrm>
            <a:off x="5361385" y="3233738"/>
            <a:ext cx="242888" cy="242888"/>
          </a:xfrm>
          <a:prstGeom prst="rect">
            <a:avLst/>
          </a:prstGeom>
          <a:solidFill>
            <a:srgbClr val="009900"/>
          </a:solidFill>
          <a:ln w="9525">
            <a:noFill/>
          </a:ln>
        </p:spPr>
        <p:txBody>
          <a:bodyPr/>
          <a:p>
            <a:pPr>
              <a:spcBef>
                <a:spcPct val="50000"/>
              </a:spcBef>
            </a:pPr>
            <a:r>
              <a:rPr lang="en-US" altLang="zh-CN" sz="1350" b="1" dirty="0">
                <a:solidFill>
                  <a:srgbClr val="FF9999"/>
                </a:solidFill>
                <a:latin typeface="Tahoma" panose="020B0604030504040204" pitchFamily="34" charset="0"/>
              </a:rPr>
              <a:t>5</a:t>
            </a:r>
            <a:endParaRPr lang="en-US" altLang="zh-CN" sz="1350" b="1" dirty="0">
              <a:solidFill>
                <a:srgbClr val="FF9999"/>
              </a:solidFill>
              <a:latin typeface="Tahoma" panose="020B0604030504040204" pitchFamily="34" charset="0"/>
            </a:endParaRPr>
          </a:p>
        </p:txBody>
      </p:sp>
      <p:sp>
        <p:nvSpPr>
          <p:cNvPr id="197821" name="Text Box 189"/>
          <p:cNvSpPr txBox="1"/>
          <p:nvPr/>
        </p:nvSpPr>
        <p:spPr>
          <a:xfrm>
            <a:off x="5653088" y="3232547"/>
            <a:ext cx="242888" cy="242888"/>
          </a:xfrm>
          <a:prstGeom prst="rect">
            <a:avLst/>
          </a:prstGeom>
          <a:solidFill>
            <a:srgbClr val="009900"/>
          </a:solidFill>
          <a:ln w="9525">
            <a:noFill/>
          </a:ln>
        </p:spPr>
        <p:txBody>
          <a:bodyPr/>
          <a:p>
            <a:pPr>
              <a:spcBef>
                <a:spcPct val="50000"/>
              </a:spcBef>
            </a:pPr>
            <a:r>
              <a:rPr lang="en-US" altLang="zh-CN" sz="1350" b="1" dirty="0">
                <a:solidFill>
                  <a:srgbClr val="FF9999"/>
                </a:solidFill>
                <a:latin typeface="Tahoma" panose="020B0604030504040204" pitchFamily="34" charset="0"/>
              </a:rPr>
              <a:t>6</a:t>
            </a:r>
            <a:endParaRPr lang="en-US" altLang="zh-CN" sz="1350" b="1" dirty="0">
              <a:solidFill>
                <a:srgbClr val="FF9999"/>
              </a:solidFill>
              <a:latin typeface="Tahoma" panose="020B0604030504040204" pitchFamily="34" charset="0"/>
            </a:endParaRPr>
          </a:p>
        </p:txBody>
      </p:sp>
      <p:sp>
        <p:nvSpPr>
          <p:cNvPr id="197822" name="Text Box 190"/>
          <p:cNvSpPr txBox="1"/>
          <p:nvPr/>
        </p:nvSpPr>
        <p:spPr>
          <a:xfrm>
            <a:off x="5955506" y="3233738"/>
            <a:ext cx="242888" cy="242888"/>
          </a:xfrm>
          <a:prstGeom prst="rect">
            <a:avLst/>
          </a:prstGeom>
          <a:solidFill>
            <a:srgbClr val="009900"/>
          </a:solidFill>
          <a:ln w="9525">
            <a:noFill/>
          </a:ln>
        </p:spPr>
        <p:txBody>
          <a:bodyPr/>
          <a:p>
            <a:pPr>
              <a:spcBef>
                <a:spcPct val="50000"/>
              </a:spcBef>
            </a:pPr>
            <a:r>
              <a:rPr lang="en-US" altLang="zh-CN" sz="1350" b="1" dirty="0">
                <a:solidFill>
                  <a:srgbClr val="FF9999"/>
                </a:solidFill>
                <a:latin typeface="Tahoma" panose="020B0604030504040204" pitchFamily="34" charset="0"/>
              </a:rPr>
              <a:t>6</a:t>
            </a:r>
            <a:endParaRPr lang="en-US" altLang="zh-CN" sz="1350" b="1" dirty="0">
              <a:solidFill>
                <a:srgbClr val="FF9999"/>
              </a:solidFill>
              <a:latin typeface="Tahoma" panose="020B0604030504040204" pitchFamily="34" charset="0"/>
            </a:endParaRPr>
          </a:p>
        </p:txBody>
      </p:sp>
      <p:sp>
        <p:nvSpPr>
          <p:cNvPr id="197823" name="Text Box 191"/>
          <p:cNvSpPr txBox="1"/>
          <p:nvPr/>
        </p:nvSpPr>
        <p:spPr>
          <a:xfrm>
            <a:off x="5361385" y="3504010"/>
            <a:ext cx="242888" cy="242888"/>
          </a:xfrm>
          <a:prstGeom prst="rect">
            <a:avLst/>
          </a:prstGeom>
          <a:solidFill>
            <a:srgbClr val="009900"/>
          </a:solidFill>
          <a:ln w="9525">
            <a:noFill/>
          </a:ln>
        </p:spPr>
        <p:txBody>
          <a:bodyPr/>
          <a:p>
            <a:pPr>
              <a:spcBef>
                <a:spcPct val="50000"/>
              </a:spcBef>
            </a:pPr>
            <a:r>
              <a:rPr lang="en-US" altLang="zh-CN" sz="1350" b="1" dirty="0">
                <a:solidFill>
                  <a:srgbClr val="FF9999"/>
                </a:solidFill>
                <a:latin typeface="Tahoma" panose="020B0604030504040204" pitchFamily="34" charset="0"/>
              </a:rPr>
              <a:t>6</a:t>
            </a:r>
            <a:endParaRPr lang="en-US" altLang="zh-CN" sz="1350" b="1" dirty="0">
              <a:solidFill>
                <a:srgbClr val="FF9999"/>
              </a:solidFill>
              <a:latin typeface="Tahoma" panose="020B0604030504040204" pitchFamily="34" charset="0"/>
            </a:endParaRPr>
          </a:p>
        </p:txBody>
      </p:sp>
      <p:sp>
        <p:nvSpPr>
          <p:cNvPr id="197824" name="Text Box 192"/>
          <p:cNvSpPr txBox="1"/>
          <p:nvPr/>
        </p:nvSpPr>
        <p:spPr>
          <a:xfrm>
            <a:off x="5663804" y="3514725"/>
            <a:ext cx="242888" cy="242888"/>
          </a:xfrm>
          <a:prstGeom prst="rect">
            <a:avLst/>
          </a:prstGeom>
          <a:solidFill>
            <a:srgbClr val="009900"/>
          </a:solidFill>
          <a:ln w="9525">
            <a:noFill/>
          </a:ln>
        </p:spPr>
        <p:txBody>
          <a:bodyPr/>
          <a:p>
            <a:pPr>
              <a:spcBef>
                <a:spcPct val="50000"/>
              </a:spcBef>
            </a:pPr>
            <a:r>
              <a:rPr lang="en-US" altLang="zh-CN" sz="1350" b="1" dirty="0">
                <a:solidFill>
                  <a:srgbClr val="FF9999"/>
                </a:solidFill>
                <a:latin typeface="Tahoma" panose="020B0604030504040204" pitchFamily="34" charset="0"/>
              </a:rPr>
              <a:t>7</a:t>
            </a:r>
            <a:endParaRPr lang="en-US" altLang="zh-CN" sz="1350" b="1" dirty="0">
              <a:solidFill>
                <a:srgbClr val="FF9999"/>
              </a:solidFill>
              <a:latin typeface="Tahoma" panose="020B0604030504040204" pitchFamily="34" charset="0"/>
            </a:endParaRPr>
          </a:p>
        </p:txBody>
      </p:sp>
      <p:sp>
        <p:nvSpPr>
          <p:cNvPr id="197825" name="Text Box 193"/>
          <p:cNvSpPr txBox="1"/>
          <p:nvPr/>
        </p:nvSpPr>
        <p:spPr>
          <a:xfrm>
            <a:off x="5955506" y="3514725"/>
            <a:ext cx="242888" cy="242888"/>
          </a:xfrm>
          <a:prstGeom prst="rect">
            <a:avLst/>
          </a:prstGeom>
          <a:solidFill>
            <a:srgbClr val="009900"/>
          </a:solidFill>
          <a:ln w="9525">
            <a:noFill/>
          </a:ln>
        </p:spPr>
        <p:txBody>
          <a:bodyPr/>
          <a:p>
            <a:pPr>
              <a:spcBef>
                <a:spcPct val="50000"/>
              </a:spcBef>
            </a:pPr>
            <a:r>
              <a:rPr lang="en-US" altLang="zh-CN" sz="1350" b="1" dirty="0">
                <a:solidFill>
                  <a:srgbClr val="FF9999"/>
                </a:solidFill>
                <a:latin typeface="Tahoma" panose="020B0604030504040204" pitchFamily="34" charset="0"/>
              </a:rPr>
              <a:t>8</a:t>
            </a:r>
            <a:endParaRPr lang="en-US" altLang="zh-CN" sz="1350" b="1" dirty="0">
              <a:solidFill>
                <a:srgbClr val="FF9999"/>
              </a:solidFill>
              <a:latin typeface="Tahoma" panose="020B060403050404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97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4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4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1" dur="500"/>
                                        <p:tgtEl>
                                          <p:spTgt spid="1978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4" dur="500"/>
                                        <p:tgtEl>
                                          <p:spTgt spid="1978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7" dur="500"/>
                                        <p:tgtEl>
                                          <p:spTgt spid="1978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0" dur="500"/>
                                        <p:tgtEl>
                                          <p:spTgt spid="1978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3" dur="500"/>
                                        <p:tgtEl>
                                          <p:spTgt spid="1978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6" dur="500"/>
                                        <p:tgtEl>
                                          <p:spTgt spid="1978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9" dur="500"/>
                                        <p:tgtEl>
                                          <p:spTgt spid="1978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2" dur="500"/>
                                        <p:tgtEl>
                                          <p:spTgt spid="1978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7769" grpId="0" bldLvl="0" animBg="1"/>
      <p:bldP spid="197808" grpId="0" bldLvl="0" animBg="1"/>
      <p:bldP spid="197808" grpId="1" bldLvl="0" animBg="1"/>
      <p:bldP spid="197809" grpId="0" bldLvl="0" animBg="1"/>
      <p:bldP spid="197810" grpId="0" bldLvl="0" animBg="1"/>
      <p:bldP spid="197810" grpId="1" bldLvl="0" animBg="1"/>
      <p:bldP spid="197811" grpId="0" bldLvl="0" animBg="1"/>
      <p:bldP spid="197811" grpId="1" bldLvl="0" animBg="1"/>
      <p:bldP spid="197812" grpId="0" bldLvl="0" animBg="1"/>
      <p:bldP spid="197812" grpId="1" bldLvl="0" animBg="1"/>
      <p:bldP spid="197813" grpId="0" bldLvl="0" animBg="1"/>
      <p:bldP spid="197813" grpId="1" bldLvl="0" animBg="1"/>
      <p:bldP spid="197814" grpId="0" bldLvl="0" animBg="1"/>
      <p:bldP spid="197814" grpId="1" bldLvl="0" animBg="1"/>
      <p:bldP spid="197815" grpId="0" bldLvl="0" animBg="1"/>
      <p:bldP spid="197815" grpId="1" bldLvl="0" animBg="1"/>
      <p:bldP spid="197816" grpId="0" bldLvl="0" animBg="1"/>
      <p:bldP spid="197816" grpId="1" bldLvl="0" animBg="1"/>
      <p:bldP spid="197817" grpId="0" bldLvl="0" animBg="1"/>
      <p:bldP spid="197818" grpId="0" bldLvl="0" animBg="1"/>
      <p:bldP spid="197819" grpId="0" bldLvl="0" animBg="1"/>
      <p:bldP spid="197820" grpId="0" bldLvl="0" animBg="1"/>
      <p:bldP spid="197821" grpId="0" bldLvl="0" animBg="1"/>
      <p:bldP spid="197822" grpId="0" bldLvl="0" animBg="1"/>
      <p:bldP spid="197823" grpId="0" bldLvl="0" animBg="1"/>
      <p:bldP spid="197824" grpId="0" bldLvl="0" animBg="1"/>
      <p:bldP spid="197825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5058" name="Rectangle 2"/>
          <p:cNvSpPr>
            <a:spLocks noGrp="1"/>
          </p:cNvSpPr>
          <p:nvPr>
            <p:ph type="title"/>
          </p:nvPr>
        </p:nvSpPr>
        <p:spPr>
          <a:xfrm>
            <a:off x="2358866" y="1248251"/>
            <a:ext cx="4426744" cy="558641"/>
          </a:xfrm>
        </p:spPr>
        <p:txBody>
          <a:bodyPr vert="horz" wrap="square" lIns="68580" tIns="34290" rIns="68580" bIns="34290" anchor="ctr"/>
          <a:p>
            <a:pPr algn="l" eaLnBrk="1" hangingPunct="1"/>
            <a:r>
              <a:rPr lang="zh-CN" altLang="en-US" sz="2400" b="1" dirty="0">
                <a:solidFill>
                  <a:schemeClr val="bg1"/>
                </a:solidFill>
                <a:effectLst/>
                <a:ea typeface="+mj-lt"/>
              </a:rPr>
              <a:t>中值滤波器的效果（椒盐噪声）</a:t>
            </a:r>
            <a:endParaRPr lang="zh-CN" altLang="en-US" sz="2400" b="1" dirty="0">
              <a:solidFill>
                <a:schemeClr val="bg1"/>
              </a:solidFill>
              <a:effectLst/>
              <a:ea typeface="+mj-lt"/>
            </a:endParaRPr>
          </a:p>
        </p:txBody>
      </p:sp>
      <p:pic>
        <p:nvPicPr>
          <p:cNvPr id="143368" name="Picture 8" descr="001noise"/>
          <p:cNvPicPr>
            <a:picLocks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1277541" y="2240756"/>
            <a:ext cx="3238500" cy="2428875"/>
          </a:xfrm>
          <a:ln>
            <a:solidFill>
              <a:schemeClr val="tx1">
                <a:alpha val="100000"/>
              </a:schemeClr>
            </a:solidFill>
            <a:miter/>
          </a:ln>
        </p:spPr>
      </p:pic>
      <p:pic>
        <p:nvPicPr>
          <p:cNvPr id="143370" name="Picture 10" descr="001noise_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240756"/>
            <a:ext cx="3238500" cy="242887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43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43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302</Words>
  <Application>WPS 演示</Application>
  <PresentationFormat>宽屏</PresentationFormat>
  <Paragraphs>184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37" baseType="lpstr">
      <vt:lpstr>Arial</vt:lpstr>
      <vt:lpstr>宋体</vt:lpstr>
      <vt:lpstr>Wingdings</vt:lpstr>
      <vt:lpstr>微软雅黑</vt:lpstr>
      <vt:lpstr>Century Gothic</vt:lpstr>
      <vt:lpstr>方正硬笔楷书简体</vt:lpstr>
      <vt:lpstr>Times New Roman</vt:lpstr>
      <vt:lpstr>Tahoma</vt:lpstr>
      <vt:lpstr>楷体_GB2312</vt:lpstr>
      <vt:lpstr>方正楷体_GBK</vt:lpstr>
      <vt:lpstr>Adobe 仿宋 Std R</vt:lpstr>
      <vt:lpstr>Batang</vt:lpstr>
      <vt:lpstr>Arial Unicode MS</vt:lpstr>
      <vt:lpstr>等线 Light</vt:lpstr>
      <vt:lpstr>等线</vt:lpstr>
      <vt:lpstr>Calibri</vt:lpstr>
      <vt:lpstr>Verdana</vt:lpstr>
      <vt:lpstr>华文宋体</vt:lpstr>
      <vt:lpstr>华文细黑</vt:lpstr>
      <vt:lpstr>黑体</vt:lpstr>
      <vt:lpstr>Garamond</vt:lpstr>
      <vt:lpstr>隶书</vt:lpstr>
      <vt:lpstr>新宋体</vt:lpstr>
      <vt:lpstr>仿宋</vt:lpstr>
      <vt:lpstr>Yu Gothic UI</vt:lpstr>
      <vt:lpstr>微软雅黑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中值滤波器             —— 滤波处理方法</vt:lpstr>
      <vt:lpstr>中值滤波器             —— 例题</vt:lpstr>
      <vt:lpstr>中值滤波器的效果（椒盐噪声）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sql</cp:lastModifiedBy>
  <cp:revision>223</cp:revision>
  <dcterms:created xsi:type="dcterms:W3CDTF">2016-03-27T07:16:00Z</dcterms:created>
  <dcterms:modified xsi:type="dcterms:W3CDTF">2018-04-28T00:28:50Z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

<file path=docProps/thumbnail.jpeg>
</file>